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77"/>
  </p:notesMasterIdLst>
  <p:sldIdLst>
    <p:sldId id="510" r:id="rId3"/>
    <p:sldId id="511" r:id="rId4"/>
    <p:sldId id="502" r:id="rId5"/>
    <p:sldId id="503" r:id="rId6"/>
    <p:sldId id="504" r:id="rId7"/>
    <p:sldId id="505" r:id="rId8"/>
    <p:sldId id="506" r:id="rId9"/>
    <p:sldId id="508" r:id="rId10"/>
    <p:sldId id="509" r:id="rId11"/>
    <p:sldId id="428" r:id="rId12"/>
    <p:sldId id="562" r:id="rId13"/>
    <p:sldId id="564" r:id="rId14"/>
    <p:sldId id="565" r:id="rId15"/>
    <p:sldId id="566" r:id="rId16"/>
    <p:sldId id="567" r:id="rId17"/>
    <p:sldId id="585" r:id="rId18"/>
    <p:sldId id="568" r:id="rId19"/>
    <p:sldId id="570" r:id="rId20"/>
    <p:sldId id="584" r:id="rId21"/>
    <p:sldId id="569" r:id="rId22"/>
    <p:sldId id="303" r:id="rId23"/>
    <p:sldId id="573" r:id="rId24"/>
    <p:sldId id="310" r:id="rId25"/>
    <p:sldId id="540" r:id="rId26"/>
    <p:sldId id="346" r:id="rId27"/>
    <p:sldId id="582" r:id="rId28"/>
    <p:sldId id="559" r:id="rId29"/>
    <p:sldId id="583" r:id="rId30"/>
    <p:sldId id="581" r:id="rId31"/>
    <p:sldId id="572" r:id="rId32"/>
    <p:sldId id="574" r:id="rId33"/>
    <p:sldId id="575" r:id="rId34"/>
    <p:sldId id="302" r:id="rId35"/>
    <p:sldId id="541" r:id="rId36"/>
    <p:sldId id="542" r:id="rId37"/>
    <p:sldId id="308" r:id="rId38"/>
    <p:sldId id="309" r:id="rId39"/>
    <p:sldId id="297" r:id="rId40"/>
    <p:sldId id="298" r:id="rId41"/>
    <p:sldId id="299" r:id="rId42"/>
    <p:sldId id="571" r:id="rId43"/>
    <p:sldId id="577" r:id="rId44"/>
    <p:sldId id="578" r:id="rId45"/>
    <p:sldId id="579" r:id="rId46"/>
    <p:sldId id="580" r:id="rId47"/>
    <p:sldId id="257" r:id="rId48"/>
    <p:sldId id="276" r:id="rId49"/>
    <p:sldId id="277" r:id="rId50"/>
    <p:sldId id="278" r:id="rId51"/>
    <p:sldId id="279"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300" r:id="rId65"/>
    <p:sldId id="269" r:id="rId66"/>
    <p:sldId id="272" r:id="rId67"/>
    <p:sldId id="516" r:id="rId68"/>
    <p:sldId id="517" r:id="rId69"/>
    <p:sldId id="518" r:id="rId70"/>
    <p:sldId id="519" r:id="rId71"/>
    <p:sldId id="520" r:id="rId72"/>
    <p:sldId id="521" r:id="rId73"/>
    <p:sldId id="522" r:id="rId74"/>
    <p:sldId id="523" r:id="rId75"/>
    <p:sldId id="524"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Howe" initials="B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2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3" autoAdjust="0"/>
    <p:restoredTop sz="86327"/>
  </p:normalViewPr>
  <p:slideViewPr>
    <p:cSldViewPr snapToGrid="0">
      <p:cViewPr>
        <p:scale>
          <a:sx n="135" d="100"/>
          <a:sy n="135" d="100"/>
        </p:scale>
        <p:origin x="704" y="-376"/>
      </p:cViewPr>
      <p:guideLst/>
    </p:cSldViewPr>
  </p:slideViewPr>
  <p:outlineViewPr>
    <p:cViewPr>
      <p:scale>
        <a:sx n="33" d="100"/>
        <a:sy n="33" d="100"/>
      </p:scale>
      <p:origin x="0" y="-1464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6129F-DD06-407E-860E-E8C4F9F930CC}" type="datetimeFigureOut">
              <a:rPr lang="en-CA" smtClean="0"/>
              <a:t>2022-02-09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7221E-57ED-4141-B68E-983F8AFD1C78}" type="slidenum">
              <a:rPr lang="en-CA" smtClean="0"/>
              <a:t>‹#›</a:t>
            </a:fld>
            <a:endParaRPr lang="en-CA"/>
          </a:p>
        </p:txBody>
      </p:sp>
    </p:spTree>
    <p:extLst>
      <p:ext uri="{BB962C8B-B14F-4D97-AF65-F5344CB8AC3E}">
        <p14:creationId xmlns:p14="http://schemas.microsoft.com/office/powerpoint/2010/main" val="331241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F7221E-57ED-4141-B68E-983F8AFD1C78}" type="slidenum">
              <a:rPr lang="en-CA" smtClean="0"/>
              <a:t>21</a:t>
            </a:fld>
            <a:endParaRPr lang="en-CA"/>
          </a:p>
        </p:txBody>
      </p:sp>
    </p:spTree>
    <p:extLst>
      <p:ext uri="{BB962C8B-B14F-4D97-AF65-F5344CB8AC3E}">
        <p14:creationId xmlns:p14="http://schemas.microsoft.com/office/powerpoint/2010/main" val="48636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looking complex.  Let’s take a step back and look at which each neuron is doing</a:t>
            </a:r>
          </a:p>
        </p:txBody>
      </p:sp>
      <p:sp>
        <p:nvSpPr>
          <p:cNvPr id="4" name="Slide Number Placeholder 3"/>
          <p:cNvSpPr>
            <a:spLocks noGrp="1"/>
          </p:cNvSpPr>
          <p:nvPr>
            <p:ph type="sldNum" sz="quarter" idx="5"/>
          </p:nvPr>
        </p:nvSpPr>
        <p:spPr/>
        <p:txBody>
          <a:bodyPr/>
          <a:lstStyle/>
          <a:p>
            <a:fld id="{E0F7221E-57ED-4141-B68E-983F8AFD1C78}" type="slidenum">
              <a:rPr lang="en-CA" smtClean="0"/>
              <a:t>62</a:t>
            </a:fld>
            <a:endParaRPr lang="en-CA"/>
          </a:p>
        </p:txBody>
      </p:sp>
    </p:spTree>
    <p:extLst>
      <p:ext uri="{BB962C8B-B14F-4D97-AF65-F5344CB8AC3E}">
        <p14:creationId xmlns:p14="http://schemas.microsoft.com/office/powerpoint/2010/main" val="118592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C626B8-7ECB-48A5-9B9A-A642E47A43A2}" type="datetime1">
              <a:rPr lang="en-CA" smtClean="0"/>
              <a:t>2022-02-09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67153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62C88-A727-4C00-9408-ED1F61E24443}" type="datetime1">
              <a:rPr lang="en-CA" smtClean="0"/>
              <a:t>2022-02-09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29003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ACFB7-708A-4C9B-ABFB-87BAA5293C79}" type="datetime1">
              <a:rPr lang="en-CA" smtClean="0"/>
              <a:t>2022-02-09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848633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B11B6AC1-1697-9F4C-8EB5-11D79C23A3EF}" type="datetime1">
              <a:t>2/9/22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61759963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A0549100-CA27-4D47-8D3B-A4672F1C29C8}" type="datetime1">
              <a:t>2/9/22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790197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304B0FE-86C6-744A-A8A3-BDF9168142D7}" type="datetime1">
              <a:t>2/9/22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8684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9614EBDD-FC87-C34E-9418-1BBC59FE12B6}" type="datetime1">
              <a:t>2/9/22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0183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AE84ED6C-7B1A-474C-8B2F-B6F8DAC3E959}" type="datetime1">
              <a:t>2/9/22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9320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AF98DBAB-A687-6543-9844-00A723E3E228}" type="datetime1">
              <a:t>2/9/22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607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1E0851B-79A1-E246-AF4C-E5F49DC28E4A}" type="datetime1">
              <a:t>2/9/22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711978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8F1BD66-8023-8443-A91D-4C92700BB91B}" type="datetime1">
              <a:t>2/9/22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654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D79AC-B4F5-4342-9275-AF00FC9311E9}" type="datetime1">
              <a:rPr lang="en-CA" smtClean="0"/>
              <a:t>2022-02-09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469171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5DCFC3F-1C5A-CD49-843F-2297035757E2}" type="datetime1">
              <a:t>2/9/22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58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BACA605-DE54-514C-A7D8-2060EFDBA6AC}" type="datetime1">
              <a:t>2/9/22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63510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F8375A3-D071-1F44-BA8A-F4FDFE8BC158}" type="datetime1">
              <a:t>2/9/22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12128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4AE003-6744-4B0F-9A83-8A306D101964}" type="datetime1">
              <a:rPr lang="en-CA" smtClean="0"/>
              <a:t>2022-02-09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402529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67B7F5-78DF-4D8C-8B56-EF82F896AAD4}" type="datetime1">
              <a:rPr lang="en-CA" smtClean="0"/>
              <a:t>2022-02-09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2879764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E53FA7-71A2-490F-93CF-FC58C5CEF4A1}" type="datetime1">
              <a:rPr lang="en-CA" smtClean="0"/>
              <a:t>2022-02-09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497874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5DDF4B-ADBD-4DA4-A383-CCAF556A8DAB}" type="datetime1">
              <a:rPr lang="en-CA" smtClean="0"/>
              <a:t>2022-02-09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371629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0B60E3-EA96-4F6A-9CD3-CAED085DF959}" type="datetime1">
              <a:rPr lang="en-CA" smtClean="0"/>
              <a:t>2022-02-09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43839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5B3BA0-0C68-45FC-804D-B1D205AF53FA}" type="datetime1">
              <a:rPr lang="en-CA" smtClean="0"/>
              <a:t>2022-02-09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57621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AD016-AF45-469A-BD6E-711B2917C0C8}" type="datetime1">
              <a:rPr lang="en-CA" smtClean="0"/>
              <a:t>2022-02-09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E7F3095-738A-4790-83C5-52C005F4D7A2}" type="slidenum">
              <a:rPr lang="en-CA" smtClean="0"/>
              <a:t>‹#›</a:t>
            </a:fld>
            <a:endParaRPr lang="en-CA"/>
          </a:p>
        </p:txBody>
      </p:sp>
    </p:spTree>
    <p:extLst>
      <p:ext uri="{BB962C8B-B14F-4D97-AF65-F5344CB8AC3E}">
        <p14:creationId xmlns:p14="http://schemas.microsoft.com/office/powerpoint/2010/main" val="177059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32F62-32EC-489C-A920-70F3BC7CB5A5}" type="datetime1">
              <a:rPr lang="en-CA" smtClean="0"/>
              <a:t>2022-02-09</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F3095-738A-4790-83C5-52C005F4D7A2}" type="slidenum">
              <a:rPr lang="en-CA" smtClean="0"/>
              <a:t>‹#›</a:t>
            </a:fld>
            <a:endParaRPr lang="en-CA"/>
          </a:p>
        </p:txBody>
      </p:sp>
    </p:spTree>
    <p:extLst>
      <p:ext uri="{BB962C8B-B14F-4D97-AF65-F5344CB8AC3E}">
        <p14:creationId xmlns:p14="http://schemas.microsoft.com/office/powerpoint/2010/main" val="18824632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fld id="{90F801E3-5C4A-7D4E-9474-4CEE600B4E51}" type="datetime1">
              <a:t>2/9/22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Bill Howe, UW</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extLst>
      <p:ext uri="{BB962C8B-B14F-4D97-AF65-F5344CB8AC3E}">
        <p14:creationId xmlns:p14="http://schemas.microsoft.com/office/powerpoint/2010/main" val="1254686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47.tmp"/><Relationship Id="rId13" Type="http://schemas.openxmlformats.org/officeDocument/2006/relationships/image" Target="../media/image52.tmp"/><Relationship Id="rId3" Type="http://schemas.openxmlformats.org/officeDocument/2006/relationships/image" Target="../media/image42.tmp"/><Relationship Id="rId7" Type="http://schemas.openxmlformats.org/officeDocument/2006/relationships/image" Target="../media/image46.tmp"/><Relationship Id="rId12" Type="http://schemas.openxmlformats.org/officeDocument/2006/relationships/image" Target="../media/image51.png"/><Relationship Id="rId17" Type="http://schemas.openxmlformats.org/officeDocument/2006/relationships/image" Target="../media/image56.tmp"/><Relationship Id="rId2" Type="http://schemas.openxmlformats.org/officeDocument/2006/relationships/image" Target="../media/image41.tmp"/><Relationship Id="rId16" Type="http://schemas.openxmlformats.org/officeDocument/2006/relationships/image" Target="../media/image55.tmp"/><Relationship Id="rId1" Type="http://schemas.openxmlformats.org/officeDocument/2006/relationships/slideLayout" Target="../slideLayouts/slideLayout2.xml"/><Relationship Id="rId6" Type="http://schemas.openxmlformats.org/officeDocument/2006/relationships/image" Target="../media/image45.tmp"/><Relationship Id="rId11" Type="http://schemas.openxmlformats.org/officeDocument/2006/relationships/image" Target="../media/image50.tmp"/><Relationship Id="rId5" Type="http://schemas.openxmlformats.org/officeDocument/2006/relationships/image" Target="../media/image44.tmp"/><Relationship Id="rId15" Type="http://schemas.openxmlformats.org/officeDocument/2006/relationships/image" Target="../media/image54.tmp"/><Relationship Id="rId10" Type="http://schemas.openxmlformats.org/officeDocument/2006/relationships/image" Target="../media/image49.png"/><Relationship Id="rId4" Type="http://schemas.openxmlformats.org/officeDocument/2006/relationships/image" Target="../media/image43.tmp"/><Relationship Id="rId9" Type="http://schemas.openxmlformats.org/officeDocument/2006/relationships/image" Target="../media/image48.tmp"/><Relationship Id="rId14" Type="http://schemas.openxmlformats.org/officeDocument/2006/relationships/image" Target="../media/image53.tmp"/></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61.tmp"/><Relationship Id="rId5" Type="http://schemas.openxmlformats.org/officeDocument/2006/relationships/image" Target="../media/image60.png"/><Relationship Id="rId4" Type="http://schemas.openxmlformats.org/officeDocument/2006/relationships/image" Target="../media/image59.tmp"/></Relationships>
</file>

<file path=ppt/slides/_rels/slide51.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63.png"/><Relationship Id="rId3" Type="http://schemas.openxmlformats.org/officeDocument/2006/relationships/image" Target="../media/image360.png"/><Relationship Id="rId7" Type="http://schemas.openxmlformats.org/officeDocument/2006/relationships/image" Target="../media/image401.png"/><Relationship Id="rId12" Type="http://schemas.openxmlformats.org/officeDocument/2006/relationships/image" Target="../media/image451.png"/><Relationship Id="rId2" Type="http://schemas.openxmlformats.org/officeDocument/2006/relationships/image" Target="../media/image350.png"/><Relationship Id="rId16"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391.png"/><Relationship Id="rId11" Type="http://schemas.openxmlformats.org/officeDocument/2006/relationships/image" Target="../media/image44.png"/><Relationship Id="rId5" Type="http://schemas.openxmlformats.org/officeDocument/2006/relationships/image" Target="../media/image380.png"/><Relationship Id="rId15" Type="http://schemas.openxmlformats.org/officeDocument/2006/relationships/image" Target="../media/image481.png"/><Relationship Id="rId10" Type="http://schemas.openxmlformats.org/officeDocument/2006/relationships/image" Target="../media/image431.png"/><Relationship Id="rId4" Type="http://schemas.openxmlformats.org/officeDocument/2006/relationships/image" Target="../media/image370.png"/><Relationship Id="rId9" Type="http://schemas.openxmlformats.org/officeDocument/2006/relationships/image" Target="../media/image421.png"/><Relationship Id="rId14" Type="http://schemas.openxmlformats.org/officeDocument/2006/relationships/image" Target="../media/image471.png"/></Relationships>
</file>

<file path=ppt/slides/_rels/slide5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480.png"/><Relationship Id="rId3" Type="http://schemas.openxmlformats.org/officeDocument/2006/relationships/image" Target="../media/image400.png"/><Relationship Id="rId7" Type="http://schemas.openxmlformats.org/officeDocument/2006/relationships/image" Target="../media/image440.png"/><Relationship Id="rId12" Type="http://schemas.openxmlformats.org/officeDocument/2006/relationships/image" Target="../media/image47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420.png"/><Relationship Id="rId10" Type="http://schemas.openxmlformats.org/officeDocument/2006/relationships/image" Target="../media/image450.png"/><Relationship Id="rId4" Type="http://schemas.openxmlformats.org/officeDocument/2006/relationships/image" Target="../media/image410.png"/><Relationship Id="rId9" Type="http://schemas.openxmlformats.org/officeDocument/2006/relationships/image" Target="../media/image340.png"/></Relationships>
</file>

<file path=ppt/slides/_rels/slide54.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50.png"/><Relationship Id="rId3" Type="http://schemas.openxmlformats.org/officeDocument/2006/relationships/image" Target="../media/image400.png"/><Relationship Id="rId7" Type="http://schemas.openxmlformats.org/officeDocument/2006/relationships/image" Target="../media/image440.png"/><Relationship Id="rId12" Type="http://schemas.openxmlformats.org/officeDocument/2006/relationships/image" Target="../media/image47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420.png"/><Relationship Id="rId10" Type="http://schemas.openxmlformats.org/officeDocument/2006/relationships/image" Target="../media/image450.png"/><Relationship Id="rId4" Type="http://schemas.openxmlformats.org/officeDocument/2006/relationships/image" Target="../media/image410.png"/><Relationship Id="rId9" Type="http://schemas.openxmlformats.org/officeDocument/2006/relationships/image" Target="../media/image340.png"/></Relationships>
</file>

<file path=ppt/slides/_rels/slide55.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50.png"/><Relationship Id="rId3" Type="http://schemas.openxmlformats.org/officeDocument/2006/relationships/image" Target="../media/image400.png"/><Relationship Id="rId7" Type="http://schemas.openxmlformats.org/officeDocument/2006/relationships/image" Target="../media/image440.png"/><Relationship Id="rId12" Type="http://schemas.openxmlformats.org/officeDocument/2006/relationships/image" Target="../media/image470.png"/><Relationship Id="rId2"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460.png"/><Relationship Id="rId5" Type="http://schemas.openxmlformats.org/officeDocument/2006/relationships/image" Target="../media/image420.png"/><Relationship Id="rId10" Type="http://schemas.openxmlformats.org/officeDocument/2006/relationships/image" Target="../media/image450.png"/><Relationship Id="rId4" Type="http://schemas.openxmlformats.org/officeDocument/2006/relationships/image" Target="../media/image410.png"/><Relationship Id="rId9" Type="http://schemas.openxmlformats.org/officeDocument/2006/relationships/image" Target="../media/image340.pn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1.png"/><Relationship Id="rId3" Type="http://schemas.openxmlformats.org/officeDocument/2006/relationships/image" Target="../media/image65.tmp"/><Relationship Id="rId7" Type="http://schemas.openxmlformats.org/officeDocument/2006/relationships/image" Target="../media/image69.tmp"/><Relationship Id="rId12" Type="http://schemas.openxmlformats.org/officeDocument/2006/relationships/image" Target="../media/image561.png"/><Relationship Id="rId2" Type="http://schemas.openxmlformats.org/officeDocument/2006/relationships/image" Target="../media/image64.tmp"/><Relationship Id="rId1" Type="http://schemas.openxmlformats.org/officeDocument/2006/relationships/slideLayout" Target="../slideLayouts/slideLayout2.xml"/><Relationship Id="rId6" Type="http://schemas.openxmlformats.org/officeDocument/2006/relationships/image" Target="../media/image68.tmp"/><Relationship Id="rId11" Type="http://schemas.openxmlformats.org/officeDocument/2006/relationships/image" Target="../media/image55.png"/><Relationship Id="rId5" Type="http://schemas.openxmlformats.org/officeDocument/2006/relationships/image" Target="../media/image67.tmp"/><Relationship Id="rId10" Type="http://schemas.openxmlformats.org/officeDocument/2006/relationships/image" Target="../media/image540.png"/><Relationship Id="rId4" Type="http://schemas.openxmlformats.org/officeDocument/2006/relationships/image" Target="../media/image66.tmp"/><Relationship Id="rId9" Type="http://schemas.openxmlformats.org/officeDocument/2006/relationships/image" Target="../media/image531.png"/><Relationship Id="rId14" Type="http://schemas.openxmlformats.org/officeDocument/2006/relationships/image" Target="../media/image70.tmp"/></Relationships>
</file>

<file path=ppt/slides/_rels/slide57.xml.rels><?xml version="1.0" encoding="UTF-8" standalone="yes"?>
<Relationships xmlns="http://schemas.openxmlformats.org/package/2006/relationships"><Relationship Id="rId8" Type="http://schemas.openxmlformats.org/officeDocument/2006/relationships/image" Target="../media/image580.png"/><Relationship Id="rId13" Type="http://schemas.openxmlformats.org/officeDocument/2006/relationships/image" Target="../media/image630.png"/><Relationship Id="rId18" Type="http://schemas.openxmlformats.org/officeDocument/2006/relationships/image" Target="../media/image680.png"/><Relationship Id="rId3" Type="http://schemas.openxmlformats.org/officeDocument/2006/relationships/image" Target="../media/image530.png"/><Relationship Id="rId7" Type="http://schemas.openxmlformats.org/officeDocument/2006/relationships/image" Target="../media/image570.png"/><Relationship Id="rId12" Type="http://schemas.openxmlformats.org/officeDocument/2006/relationships/image" Target="../media/image620.png"/><Relationship Id="rId17" Type="http://schemas.openxmlformats.org/officeDocument/2006/relationships/image" Target="../media/image67.png"/><Relationship Id="rId2" Type="http://schemas.openxmlformats.org/officeDocument/2006/relationships/image" Target="../media/image520.png"/><Relationship Id="rId16" Type="http://schemas.openxmlformats.org/officeDocument/2006/relationships/image" Target="../media/image660.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610.png"/><Relationship Id="rId5" Type="http://schemas.openxmlformats.org/officeDocument/2006/relationships/image" Target="../media/image550.png"/><Relationship Id="rId15" Type="http://schemas.openxmlformats.org/officeDocument/2006/relationships/image" Target="../media/image650.png"/><Relationship Id="rId10" Type="http://schemas.openxmlformats.org/officeDocument/2006/relationships/image" Target="../media/image600.png"/><Relationship Id="rId4" Type="http://schemas.openxmlformats.org/officeDocument/2006/relationships/image" Target="../media/image581.png"/><Relationship Id="rId9" Type="http://schemas.openxmlformats.org/officeDocument/2006/relationships/image" Target="../media/image59.png"/><Relationship Id="rId14" Type="http://schemas.openxmlformats.org/officeDocument/2006/relationships/image" Target="../media/image640.png"/></Relationships>
</file>

<file path=ppt/slides/_rels/slide58.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1EC6-8813-4149-9BD5-53B6BF9528FB}"/>
              </a:ext>
            </a:extLst>
          </p:cNvPr>
          <p:cNvSpPr>
            <a:spLocks noGrp="1"/>
          </p:cNvSpPr>
          <p:nvPr>
            <p:ph type="ctrTitle"/>
          </p:nvPr>
        </p:nvSpPr>
        <p:spPr>
          <a:xfrm>
            <a:off x="566195" y="2141999"/>
            <a:ext cx="8087810" cy="1470025"/>
          </a:xfrm>
        </p:spPr>
        <p:txBody>
          <a:bodyPr/>
          <a:lstStyle/>
          <a:p>
            <a:r>
              <a:rPr lang="en-US" dirty="0"/>
              <a:t>Deep learning for image Analytics;</a:t>
            </a:r>
            <a:br>
              <a:rPr lang="en-US" dirty="0"/>
            </a:br>
            <a:r>
              <a:rPr lang="en-US" dirty="0"/>
              <a:t>Convolutional Neural Networks</a:t>
            </a:r>
          </a:p>
        </p:txBody>
      </p:sp>
      <p:sp>
        <p:nvSpPr>
          <p:cNvPr id="3" name="Subtitle 2">
            <a:extLst>
              <a:ext uri="{FF2B5EF4-FFF2-40B4-BE49-F238E27FC236}">
                <a16:creationId xmlns:a16="http://schemas.microsoft.com/office/drawing/2014/main" id="{B8942501-28E0-2244-8246-C36959B59D71}"/>
              </a:ext>
            </a:extLst>
          </p:cNvPr>
          <p:cNvSpPr>
            <a:spLocks noGrp="1"/>
          </p:cNvSpPr>
          <p:nvPr>
            <p:ph type="subTitle" idx="1"/>
          </p:nvPr>
        </p:nvSpPr>
        <p:spPr/>
        <p:txBody>
          <a:bodyPr/>
          <a:lstStyle/>
          <a:p>
            <a:r>
              <a:rPr lang="en-US" dirty="0"/>
              <a:t>IMT 575</a:t>
            </a:r>
          </a:p>
          <a:p>
            <a:endParaRPr lang="en-US" dirty="0"/>
          </a:p>
          <a:p>
            <a:r>
              <a:rPr lang="en-US" dirty="0"/>
              <a:t>Bill Howe</a:t>
            </a:r>
          </a:p>
        </p:txBody>
      </p:sp>
      <p:sp>
        <p:nvSpPr>
          <p:cNvPr id="4" name="Footer Placeholder 3">
            <a:extLst>
              <a:ext uri="{FF2B5EF4-FFF2-40B4-BE49-F238E27FC236}">
                <a16:creationId xmlns:a16="http://schemas.microsoft.com/office/drawing/2014/main" id="{81EC41E6-604E-FC45-BB72-F1825CF9B12D}"/>
              </a:ext>
            </a:extLst>
          </p:cNvPr>
          <p:cNvSpPr>
            <a:spLocks noGrp="1"/>
          </p:cNvSpPr>
          <p:nvPr>
            <p:ph type="ftr" sz="quarter" idx="11"/>
          </p:nvPr>
        </p:nvSpPr>
        <p:spPr/>
        <p: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Frutiger 55 Roman"/>
                <a:ea typeface="ＭＳ Ｐゴシック" charset="-128"/>
              </a:rPr>
              <a:t>Bill Howe, UW</a:t>
            </a:r>
          </a:p>
        </p:txBody>
      </p:sp>
      <p:sp>
        <p:nvSpPr>
          <p:cNvPr id="5" name="Slide Number Placeholder 4">
            <a:extLst>
              <a:ext uri="{FF2B5EF4-FFF2-40B4-BE49-F238E27FC236}">
                <a16:creationId xmlns:a16="http://schemas.microsoft.com/office/drawing/2014/main" id="{48E087A9-8296-FA40-B070-AF7BF9158806}"/>
              </a:ext>
            </a:extLst>
          </p:cNvPr>
          <p:cNvSpPr>
            <a:spLocks noGrp="1"/>
          </p:cNvSpPr>
          <p:nvPr>
            <p:ph type="sldNum" sz="quarter" idx="12"/>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692883AC-E72C-294B-86D2-A63D5043FD85}" type="slidenum">
              <a:rPr kumimoji="0" lang="en-US" sz="1200" b="0" i="0" u="none" strike="noStrike" kern="1200" cap="none" spc="0" normalizeH="0" baseline="0" noProof="0" smtClean="0">
                <a:ln>
                  <a:noFill/>
                </a:ln>
                <a:solidFill>
                  <a:srgbClr val="FFFFFF"/>
                </a:solidFill>
                <a:effectLst/>
                <a:uLnTx/>
                <a:uFillTx/>
                <a:latin typeface="Frutiger 55 Roman"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FFFFFF"/>
              </a:solidFill>
              <a:effectLst/>
              <a:uLnTx/>
              <a:uFillTx/>
              <a:latin typeface="Frutiger 55 Roman" charset="0"/>
              <a:ea typeface="ＭＳ Ｐゴシック" charset="0"/>
            </a:endParaRPr>
          </a:p>
        </p:txBody>
      </p:sp>
    </p:spTree>
    <p:extLst>
      <p:ext uri="{BB962C8B-B14F-4D97-AF65-F5344CB8AC3E}">
        <p14:creationId xmlns:p14="http://schemas.microsoft.com/office/powerpoint/2010/main" val="118396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ACF2-37F0-0646-BB99-9A0718411786}"/>
              </a:ext>
            </a:extLst>
          </p:cNvPr>
          <p:cNvSpPr>
            <a:spLocks noGrp="1"/>
          </p:cNvSpPr>
          <p:nvPr>
            <p:ph type="title"/>
          </p:nvPr>
        </p:nvSpPr>
        <p:spPr>
          <a:xfrm>
            <a:off x="142753" y="937549"/>
            <a:ext cx="1882815" cy="914400"/>
          </a:xfrm>
        </p:spPr>
        <p:txBody>
          <a:bodyPr>
            <a:normAutofit/>
          </a:bodyPr>
          <a:lstStyle/>
          <a:p>
            <a:r>
              <a:rPr lang="en-US" dirty="0"/>
              <a:t>in </a:t>
            </a:r>
            <a:r>
              <a:rPr lang="en-US" dirty="0" err="1"/>
              <a:t>pytorch</a:t>
            </a:r>
            <a:endParaRPr lang="en-US" dirty="0"/>
          </a:p>
        </p:txBody>
      </p:sp>
      <p:sp>
        <p:nvSpPr>
          <p:cNvPr id="4" name="Footer Placeholder 3">
            <a:extLst>
              <a:ext uri="{FF2B5EF4-FFF2-40B4-BE49-F238E27FC236}">
                <a16:creationId xmlns:a16="http://schemas.microsoft.com/office/drawing/2014/main" id="{FC46A2BA-DB37-CC4F-AEF9-B522281F1B33}"/>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91F9C335-3A1C-2747-ADC5-04434F14CC7B}"/>
              </a:ext>
            </a:extLst>
          </p:cNvPr>
          <p:cNvSpPr>
            <a:spLocks noGrp="1"/>
          </p:cNvSpPr>
          <p:nvPr>
            <p:ph type="sldNum" sz="quarter" idx="12"/>
          </p:nvPr>
        </p:nvSpPr>
        <p:spPr/>
        <p:txBody>
          <a:bodyPr/>
          <a:lstStyle/>
          <a:p>
            <a:fld id="{A12D6CCC-2396-634D-8A9D-DFA1A30244AA}" type="slidenum">
              <a:rPr lang="en-US" smtClean="0"/>
              <a:pPr/>
              <a:t>10</a:t>
            </a:fld>
            <a:endParaRPr lang="en-US"/>
          </a:p>
        </p:txBody>
      </p:sp>
      <p:pic>
        <p:nvPicPr>
          <p:cNvPr id="8" name="Picture 7" descr="A screenshot of a social media post&#13;&#10;&#13;&#10;Description automatically generated">
            <a:extLst>
              <a:ext uri="{FF2B5EF4-FFF2-40B4-BE49-F238E27FC236}">
                <a16:creationId xmlns:a16="http://schemas.microsoft.com/office/drawing/2014/main" id="{8700EF29-02D6-D847-B12D-2907FB9C2F2F}"/>
              </a:ext>
            </a:extLst>
          </p:cNvPr>
          <p:cNvPicPr>
            <a:picLocks noChangeAspect="1"/>
          </p:cNvPicPr>
          <p:nvPr/>
        </p:nvPicPr>
        <p:blipFill>
          <a:blip r:embed="rId2"/>
          <a:stretch>
            <a:fillRect/>
          </a:stretch>
        </p:blipFill>
        <p:spPr>
          <a:xfrm>
            <a:off x="1854200" y="854710"/>
            <a:ext cx="7289800" cy="5511800"/>
          </a:xfrm>
          <a:prstGeom prst="rect">
            <a:avLst/>
          </a:prstGeom>
        </p:spPr>
      </p:pic>
      <p:cxnSp>
        <p:nvCxnSpPr>
          <p:cNvPr id="10" name="Straight Arrow Connector 9">
            <a:extLst>
              <a:ext uri="{FF2B5EF4-FFF2-40B4-BE49-F238E27FC236}">
                <a16:creationId xmlns:a16="http://schemas.microsoft.com/office/drawing/2014/main" id="{44F045FB-3DD5-194B-94C3-3F2B55B60F25}"/>
              </a:ext>
            </a:extLst>
          </p:cNvPr>
          <p:cNvCxnSpPr/>
          <p:nvPr/>
        </p:nvCxnSpPr>
        <p:spPr>
          <a:xfrm flipV="1">
            <a:off x="5181600" y="2590800"/>
            <a:ext cx="1371600" cy="91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915FED5-09E8-054D-A56B-2F8A12142E4C}"/>
              </a:ext>
            </a:extLst>
          </p:cNvPr>
          <p:cNvSpPr txBox="1"/>
          <p:nvPr/>
        </p:nvSpPr>
        <p:spPr>
          <a:xfrm>
            <a:off x="6578600" y="2362200"/>
            <a:ext cx="2133600" cy="369332"/>
          </a:xfrm>
          <a:prstGeom prst="rect">
            <a:avLst/>
          </a:prstGeom>
          <a:noFill/>
        </p:spPr>
        <p:txBody>
          <a:bodyPr wrap="square" rtlCol="0">
            <a:spAutoFit/>
          </a:bodyPr>
          <a:lstStyle/>
          <a:p>
            <a:r>
              <a:rPr lang="en-US" dirty="0"/>
              <a:t>embedding layer</a:t>
            </a:r>
          </a:p>
        </p:txBody>
      </p:sp>
      <p:sp>
        <p:nvSpPr>
          <p:cNvPr id="12" name="TextBox 11">
            <a:extLst>
              <a:ext uri="{FF2B5EF4-FFF2-40B4-BE49-F238E27FC236}">
                <a16:creationId xmlns:a16="http://schemas.microsoft.com/office/drawing/2014/main" id="{6B88531F-D9C4-E142-84C2-996DCEE47C64}"/>
              </a:ext>
            </a:extLst>
          </p:cNvPr>
          <p:cNvSpPr txBox="1"/>
          <p:nvPr/>
        </p:nvSpPr>
        <p:spPr>
          <a:xfrm>
            <a:off x="6858000" y="5554176"/>
            <a:ext cx="2133600" cy="646331"/>
          </a:xfrm>
          <a:prstGeom prst="rect">
            <a:avLst/>
          </a:prstGeom>
          <a:noFill/>
        </p:spPr>
        <p:txBody>
          <a:bodyPr wrap="square" rtlCol="0">
            <a:spAutoFit/>
          </a:bodyPr>
          <a:lstStyle/>
          <a:p>
            <a:r>
              <a:rPr lang="en-US" dirty="0"/>
              <a:t>convolutional layers</a:t>
            </a:r>
          </a:p>
        </p:txBody>
      </p:sp>
      <p:cxnSp>
        <p:nvCxnSpPr>
          <p:cNvPr id="13" name="Straight Arrow Connector 12">
            <a:extLst>
              <a:ext uri="{FF2B5EF4-FFF2-40B4-BE49-F238E27FC236}">
                <a16:creationId xmlns:a16="http://schemas.microsoft.com/office/drawing/2014/main" id="{B55A7F75-342C-9941-A7C8-E070392EEF4A}"/>
              </a:ext>
            </a:extLst>
          </p:cNvPr>
          <p:cNvCxnSpPr>
            <a:cxnSpLocks/>
            <a:endCxn id="12" idx="1"/>
          </p:cNvCxnSpPr>
          <p:nvPr/>
        </p:nvCxnSpPr>
        <p:spPr>
          <a:xfrm>
            <a:off x="6172200" y="5029200"/>
            <a:ext cx="685800" cy="8481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654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618FF08F-7698-E94A-92FD-65F3E22ED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93" y="1516283"/>
            <a:ext cx="7905070" cy="4069726"/>
          </a:xfrm>
          <a:prstGeom prst="rect">
            <a:avLst/>
          </a:prstGeom>
        </p:spPr>
      </p:pic>
      <p:sp>
        <p:nvSpPr>
          <p:cNvPr id="10" name="Rectangle 9">
            <a:extLst>
              <a:ext uri="{FF2B5EF4-FFF2-40B4-BE49-F238E27FC236}">
                <a16:creationId xmlns:a16="http://schemas.microsoft.com/office/drawing/2014/main" id="{D6B5430C-AFDB-6441-BE23-C724936A996D}"/>
              </a:ext>
            </a:extLst>
          </p:cNvPr>
          <p:cNvSpPr/>
          <p:nvPr/>
        </p:nvSpPr>
        <p:spPr>
          <a:xfrm>
            <a:off x="607671" y="809929"/>
            <a:ext cx="5631084" cy="369332"/>
          </a:xfrm>
          <a:prstGeom prst="rect">
            <a:avLst/>
          </a:prstGeom>
        </p:spPr>
        <p:txBody>
          <a:bodyPr wrap="square">
            <a:spAutoFit/>
          </a:bodyPr>
          <a:lstStyle/>
          <a:p>
            <a:r>
              <a:rPr lang="en-US" dirty="0"/>
              <a:t>https://</a:t>
            </a:r>
            <a:r>
              <a:rPr lang="en-US" dirty="0" err="1"/>
              <a:t>www.tensorflow.org</a:t>
            </a:r>
            <a:r>
              <a:rPr lang="en-US" dirty="0"/>
              <a:t>/tutorials/images/</a:t>
            </a:r>
            <a:r>
              <a:rPr lang="en-US" dirty="0" err="1"/>
              <a:t>cnn</a:t>
            </a:r>
            <a:endParaRPr lang="en-US" dirty="0"/>
          </a:p>
        </p:txBody>
      </p:sp>
    </p:spTree>
    <p:extLst>
      <p:ext uri="{BB962C8B-B14F-4D97-AF65-F5344CB8AC3E}">
        <p14:creationId xmlns:p14="http://schemas.microsoft.com/office/powerpoint/2010/main" val="1339411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1B0B9AE2-86EC-674A-A189-26F7E7FFE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742" y="119656"/>
            <a:ext cx="6131089" cy="6618687"/>
          </a:xfrm>
          <a:prstGeom prst="rect">
            <a:avLst/>
          </a:prstGeom>
        </p:spPr>
      </p:pic>
    </p:spTree>
    <p:extLst>
      <p:ext uri="{BB962C8B-B14F-4D97-AF65-F5344CB8AC3E}">
        <p14:creationId xmlns:p14="http://schemas.microsoft.com/office/powerpoint/2010/main" val="222310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 application&#10;&#10;Description automatically generated">
            <a:extLst>
              <a:ext uri="{FF2B5EF4-FFF2-40B4-BE49-F238E27FC236}">
                <a16:creationId xmlns:a16="http://schemas.microsoft.com/office/drawing/2014/main" id="{4A5D8190-8941-3544-9614-E5B57CEC9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51" y="243069"/>
            <a:ext cx="8578097" cy="3352092"/>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977DBA28-0AAC-5444-A91E-F761B7C36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89" y="2901631"/>
            <a:ext cx="8102278" cy="3978297"/>
          </a:xfrm>
          <a:prstGeom prst="rect">
            <a:avLst/>
          </a:prstGeom>
        </p:spPr>
      </p:pic>
    </p:spTree>
    <p:extLst>
      <p:ext uri="{BB962C8B-B14F-4D97-AF65-F5344CB8AC3E}">
        <p14:creationId xmlns:p14="http://schemas.microsoft.com/office/powerpoint/2010/main" val="595896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F5CB82-3D4E-B243-B8DE-41133BE7A413}"/>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DB75BFF7-D47A-DD4A-B1BA-3E658C9DE604}"/>
              </a:ext>
            </a:extLst>
          </p:cNvPr>
          <p:cNvSpPr>
            <a:spLocks noGrp="1"/>
          </p:cNvSpPr>
          <p:nvPr>
            <p:ph type="sldNum" sz="quarter" idx="12"/>
          </p:nvPr>
        </p:nvSpPr>
        <p:spPr/>
        <p:txBody>
          <a:bodyPr/>
          <a:lstStyle/>
          <a:p>
            <a:fld id="{354DEEC5-EA09-464B-9CF2-C5C5C68E1237}" type="slidenum">
              <a:rPr lang="en-US" smtClean="0"/>
              <a:pPr/>
              <a:t>14</a:t>
            </a:fld>
            <a:endParaRPr lang="en-US"/>
          </a:p>
        </p:txBody>
      </p:sp>
      <p:pic>
        <p:nvPicPr>
          <p:cNvPr id="7" name="Picture 6" descr="A picture containing old&#10;&#10;Description automatically generated">
            <a:extLst>
              <a:ext uri="{FF2B5EF4-FFF2-40B4-BE49-F238E27FC236}">
                <a16:creationId xmlns:a16="http://schemas.microsoft.com/office/drawing/2014/main" id="{E8B4D938-4EC9-D143-9540-30F757237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149" y="0"/>
            <a:ext cx="7135701" cy="6858000"/>
          </a:xfrm>
          <a:prstGeom prst="rect">
            <a:avLst/>
          </a:prstGeom>
        </p:spPr>
      </p:pic>
    </p:spTree>
    <p:extLst>
      <p:ext uri="{BB962C8B-B14F-4D97-AF65-F5344CB8AC3E}">
        <p14:creationId xmlns:p14="http://schemas.microsoft.com/office/powerpoint/2010/main" val="1682834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452CC2-24DC-784F-BE3E-C5E411017958}"/>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DD90202C-6F07-BC48-A41B-99AB93E5DA99}"/>
              </a:ext>
            </a:extLst>
          </p:cNvPr>
          <p:cNvSpPr>
            <a:spLocks noGrp="1"/>
          </p:cNvSpPr>
          <p:nvPr>
            <p:ph type="sldNum" sz="quarter" idx="12"/>
          </p:nvPr>
        </p:nvSpPr>
        <p:spPr/>
        <p:txBody>
          <a:bodyPr/>
          <a:lstStyle/>
          <a:p>
            <a:fld id="{354DEEC5-EA09-464B-9CF2-C5C5C68E1237}" type="slidenum">
              <a:rPr lang="en-US" smtClean="0"/>
              <a:pPr/>
              <a:t>15</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7DA4E2AC-50D9-5C42-BF92-6F9C681BC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1437"/>
            <a:ext cx="9144000" cy="4204279"/>
          </a:xfrm>
          <a:prstGeom prst="rect">
            <a:avLst/>
          </a:prstGeom>
        </p:spPr>
      </p:pic>
      <p:sp>
        <p:nvSpPr>
          <p:cNvPr id="8" name="Rectangle 7">
            <a:extLst>
              <a:ext uri="{FF2B5EF4-FFF2-40B4-BE49-F238E27FC236}">
                <a16:creationId xmlns:a16="http://schemas.microsoft.com/office/drawing/2014/main" id="{DBD65153-ECCA-4A43-AE68-249D36C32D35}"/>
              </a:ext>
            </a:extLst>
          </p:cNvPr>
          <p:cNvSpPr/>
          <p:nvPr/>
        </p:nvSpPr>
        <p:spPr>
          <a:xfrm>
            <a:off x="1059083" y="5987018"/>
            <a:ext cx="5631084" cy="369332"/>
          </a:xfrm>
          <a:prstGeom prst="rect">
            <a:avLst/>
          </a:prstGeom>
        </p:spPr>
        <p:txBody>
          <a:bodyPr wrap="square">
            <a:spAutoFit/>
          </a:bodyPr>
          <a:lstStyle/>
          <a:p>
            <a:r>
              <a:rPr lang="en-US" dirty="0"/>
              <a:t>https://</a:t>
            </a:r>
            <a:r>
              <a:rPr lang="en-US" dirty="0" err="1"/>
              <a:t>www.tensorflow.org</a:t>
            </a:r>
            <a:r>
              <a:rPr lang="en-US" dirty="0"/>
              <a:t>/tutorials/images/</a:t>
            </a:r>
            <a:r>
              <a:rPr lang="en-US" dirty="0" err="1"/>
              <a:t>cnn</a:t>
            </a:r>
            <a:endParaRPr lang="en-US" dirty="0"/>
          </a:p>
        </p:txBody>
      </p:sp>
      <p:cxnSp>
        <p:nvCxnSpPr>
          <p:cNvPr id="6" name="Straight Connector 5">
            <a:extLst>
              <a:ext uri="{FF2B5EF4-FFF2-40B4-BE49-F238E27FC236}">
                <a16:creationId xmlns:a16="http://schemas.microsoft.com/office/drawing/2014/main" id="{A1D0F4D7-006E-094F-AC8D-2AC64B2FDFC3}"/>
              </a:ext>
            </a:extLst>
          </p:cNvPr>
          <p:cNvCxnSpPr/>
          <p:nvPr/>
        </p:nvCxnSpPr>
        <p:spPr>
          <a:xfrm>
            <a:off x="4874455" y="1498209"/>
            <a:ext cx="157558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0EF7A49-FBEB-A344-800E-A826FDEE1114}"/>
              </a:ext>
            </a:extLst>
          </p:cNvPr>
          <p:cNvCxnSpPr/>
          <p:nvPr/>
        </p:nvCxnSpPr>
        <p:spPr>
          <a:xfrm flipV="1">
            <a:off x="6443003" y="696351"/>
            <a:ext cx="1005840" cy="79482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442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76E178-7406-4A44-B26D-FF95602AD444}"/>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14111B98-8F46-934D-8C23-B144E686A20B}"/>
              </a:ext>
            </a:extLst>
          </p:cNvPr>
          <p:cNvSpPr>
            <a:spLocks noGrp="1"/>
          </p:cNvSpPr>
          <p:nvPr>
            <p:ph type="sldNum" sz="quarter" idx="12"/>
          </p:nvPr>
        </p:nvSpPr>
        <p:spPr/>
        <p:txBody>
          <a:bodyPr/>
          <a:lstStyle/>
          <a:p>
            <a:fld id="{354DEEC5-EA09-464B-9CF2-C5C5C68E1237}" type="slidenum">
              <a:rPr lang="en-US" smtClean="0"/>
              <a:pPr/>
              <a:t>16</a:t>
            </a:fld>
            <a:endParaRPr lang="en-US"/>
          </a:p>
        </p:txBody>
      </p:sp>
      <p:sp>
        <p:nvSpPr>
          <p:cNvPr id="4" name="TextBox 3">
            <a:extLst>
              <a:ext uri="{FF2B5EF4-FFF2-40B4-BE49-F238E27FC236}">
                <a16:creationId xmlns:a16="http://schemas.microsoft.com/office/drawing/2014/main" id="{E96EA32A-DB7C-0D45-A979-B0B0CD1757AB}"/>
              </a:ext>
            </a:extLst>
          </p:cNvPr>
          <p:cNvSpPr txBox="1"/>
          <p:nvPr/>
        </p:nvSpPr>
        <p:spPr>
          <a:xfrm>
            <a:off x="1359017" y="947956"/>
            <a:ext cx="6988029" cy="3139321"/>
          </a:xfrm>
          <a:prstGeom prst="rect">
            <a:avLst/>
          </a:prstGeom>
          <a:noFill/>
        </p:spPr>
        <p:txBody>
          <a:bodyPr wrap="square" rtlCol="0">
            <a:spAutoFit/>
          </a:bodyPr>
          <a:lstStyle/>
          <a:p>
            <a:r>
              <a:rPr lang="en-US" dirty="0"/>
              <a:t>Is the input sequential?</a:t>
            </a:r>
          </a:p>
          <a:p>
            <a:r>
              <a:rPr lang="en-US" dirty="0"/>
              <a:t>	RNN, LSTM layers (might be spelled differently)</a:t>
            </a:r>
          </a:p>
          <a:p>
            <a:endParaRPr lang="en-US" dirty="0"/>
          </a:p>
          <a:p>
            <a:r>
              <a:rPr lang="en-US" dirty="0"/>
              <a:t>Images</a:t>
            </a:r>
          </a:p>
          <a:p>
            <a:r>
              <a:rPr lang="en-US" dirty="0"/>
              <a:t>	Conv-&gt;</a:t>
            </a:r>
            <a:r>
              <a:rPr lang="en-US" dirty="0" err="1"/>
              <a:t>MaxPool</a:t>
            </a:r>
            <a:r>
              <a:rPr lang="en-US" dirty="0"/>
              <a:t>-&gt;Conv-&gt;</a:t>
            </a:r>
            <a:r>
              <a:rPr lang="en-US" dirty="0" err="1"/>
              <a:t>MapPool</a:t>
            </a:r>
            <a:endParaRPr lang="en-US" dirty="0"/>
          </a:p>
          <a:p>
            <a:endParaRPr lang="en-US" dirty="0"/>
          </a:p>
          <a:p>
            <a:r>
              <a:rPr lang="en-US" dirty="0"/>
              <a:t>Classification</a:t>
            </a:r>
          </a:p>
          <a:p>
            <a:r>
              <a:rPr lang="en-US" dirty="0"/>
              <a:t>	Dense (or “Embedding”)</a:t>
            </a:r>
          </a:p>
          <a:p>
            <a:endParaRPr lang="en-US" dirty="0"/>
          </a:p>
          <a:p>
            <a:r>
              <a:rPr lang="en-US" dirty="0"/>
              <a:t>Overfitting</a:t>
            </a:r>
          </a:p>
          <a:p>
            <a:r>
              <a:rPr lang="en-US" dirty="0"/>
              <a:t>	</a:t>
            </a:r>
          </a:p>
        </p:txBody>
      </p:sp>
    </p:spTree>
    <p:extLst>
      <p:ext uri="{BB962C8B-B14F-4D97-AF65-F5344CB8AC3E}">
        <p14:creationId xmlns:p14="http://schemas.microsoft.com/office/powerpoint/2010/main" val="61532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452CC2-24DC-784F-BE3E-C5E411017958}"/>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DD90202C-6F07-BC48-A41B-99AB93E5DA99}"/>
              </a:ext>
            </a:extLst>
          </p:cNvPr>
          <p:cNvSpPr>
            <a:spLocks noGrp="1"/>
          </p:cNvSpPr>
          <p:nvPr>
            <p:ph type="sldNum" sz="quarter" idx="12"/>
          </p:nvPr>
        </p:nvSpPr>
        <p:spPr/>
        <p:txBody>
          <a:bodyPr/>
          <a:lstStyle/>
          <a:p>
            <a:fld id="{354DEEC5-EA09-464B-9CF2-C5C5C68E1237}" type="slidenum">
              <a:rPr lang="en-US" smtClean="0"/>
              <a:pPr/>
              <a:t>17</a:t>
            </a:fld>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7DA4E2AC-50D9-5C42-BF92-6F9C681BC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1437"/>
            <a:ext cx="9144000" cy="4204279"/>
          </a:xfrm>
          <a:prstGeom prst="rect">
            <a:avLst/>
          </a:prstGeom>
        </p:spPr>
      </p:pic>
      <p:sp>
        <p:nvSpPr>
          <p:cNvPr id="7" name="Rounded Rectangular Callout 6">
            <a:extLst>
              <a:ext uri="{FF2B5EF4-FFF2-40B4-BE49-F238E27FC236}">
                <a16:creationId xmlns:a16="http://schemas.microsoft.com/office/drawing/2014/main" id="{B425F168-3AEB-AE4C-846C-7CF3AD6E28B4}"/>
              </a:ext>
            </a:extLst>
          </p:cNvPr>
          <p:cNvSpPr/>
          <p:nvPr/>
        </p:nvSpPr>
        <p:spPr>
          <a:xfrm>
            <a:off x="6553200" y="2127252"/>
            <a:ext cx="2133600" cy="612648"/>
          </a:xfrm>
          <a:prstGeom prst="wedgeRoundRectCallout">
            <a:avLst>
              <a:gd name="adj1" fmla="val -162966"/>
              <a:gd name="adj2" fmla="val 10784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1"/>
                </a:solidFill>
              </a:rPr>
              <a:t>Groups a stack of layers into a model</a:t>
            </a:r>
          </a:p>
        </p:txBody>
      </p:sp>
      <p:sp>
        <p:nvSpPr>
          <p:cNvPr id="6" name="Rounded Rectangular Callout 5">
            <a:extLst>
              <a:ext uri="{FF2B5EF4-FFF2-40B4-BE49-F238E27FC236}">
                <a16:creationId xmlns:a16="http://schemas.microsoft.com/office/drawing/2014/main" id="{CD821441-BD9E-DE45-A0EC-9F754493D785}"/>
              </a:ext>
            </a:extLst>
          </p:cNvPr>
          <p:cNvSpPr/>
          <p:nvPr/>
        </p:nvSpPr>
        <p:spPr>
          <a:xfrm>
            <a:off x="6553200" y="4535715"/>
            <a:ext cx="2133600" cy="612648"/>
          </a:xfrm>
          <a:prstGeom prst="wedgeRoundRectCallout">
            <a:avLst>
              <a:gd name="adj1" fmla="val -108174"/>
              <a:gd name="adj2" fmla="val -23033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1"/>
                </a:solidFill>
              </a:rPr>
              <a:t>Convolutional Layer</a:t>
            </a:r>
          </a:p>
        </p:txBody>
      </p:sp>
      <p:sp>
        <p:nvSpPr>
          <p:cNvPr id="8" name="Rounded Rectangular Callout 7">
            <a:extLst>
              <a:ext uri="{FF2B5EF4-FFF2-40B4-BE49-F238E27FC236}">
                <a16:creationId xmlns:a16="http://schemas.microsoft.com/office/drawing/2014/main" id="{14E5193A-9E47-E14A-85CA-C175FB4AD981}"/>
              </a:ext>
            </a:extLst>
          </p:cNvPr>
          <p:cNvSpPr/>
          <p:nvPr/>
        </p:nvSpPr>
        <p:spPr>
          <a:xfrm>
            <a:off x="6126866" y="5347872"/>
            <a:ext cx="2133600" cy="612648"/>
          </a:xfrm>
          <a:prstGeom prst="wedgeRoundRectCallout">
            <a:avLst>
              <a:gd name="adj1" fmla="val -115226"/>
              <a:gd name="adj2" fmla="val -324803"/>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1"/>
                </a:solidFill>
              </a:rPr>
              <a:t>Pooling Layer</a:t>
            </a:r>
          </a:p>
        </p:txBody>
      </p:sp>
      <p:sp>
        <p:nvSpPr>
          <p:cNvPr id="9" name="Rounded Rectangular Callout 8">
            <a:extLst>
              <a:ext uri="{FF2B5EF4-FFF2-40B4-BE49-F238E27FC236}">
                <a16:creationId xmlns:a16="http://schemas.microsoft.com/office/drawing/2014/main" id="{FFA35EFE-7F4F-E34D-AA6B-9135BDCACF41}"/>
              </a:ext>
            </a:extLst>
          </p:cNvPr>
          <p:cNvSpPr/>
          <p:nvPr/>
        </p:nvSpPr>
        <p:spPr>
          <a:xfrm>
            <a:off x="5219700" y="6025207"/>
            <a:ext cx="2133600" cy="612648"/>
          </a:xfrm>
          <a:prstGeom prst="wedgeRoundRectCallout">
            <a:avLst>
              <a:gd name="adj1" fmla="val -113599"/>
              <a:gd name="adj2" fmla="val -33425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1"/>
                </a:solidFill>
              </a:rPr>
              <a:t>Do it again</a:t>
            </a:r>
          </a:p>
        </p:txBody>
      </p:sp>
    </p:spTree>
    <p:extLst>
      <p:ext uri="{BB962C8B-B14F-4D97-AF65-F5344CB8AC3E}">
        <p14:creationId xmlns:p14="http://schemas.microsoft.com/office/powerpoint/2010/main" val="25289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282818-0BA1-144C-943F-158C1E91244A}"/>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D5AA5BA9-2EAB-F842-B5A4-A816113335D9}"/>
              </a:ext>
            </a:extLst>
          </p:cNvPr>
          <p:cNvSpPr>
            <a:spLocks noGrp="1"/>
          </p:cNvSpPr>
          <p:nvPr>
            <p:ph type="sldNum" sz="quarter" idx="12"/>
          </p:nvPr>
        </p:nvSpPr>
        <p:spPr/>
        <p:txBody>
          <a:bodyPr/>
          <a:lstStyle/>
          <a:p>
            <a:fld id="{354DEEC5-EA09-464B-9CF2-C5C5C68E1237}" type="slidenum">
              <a:rPr lang="en-US" smtClean="0"/>
              <a:pPr/>
              <a:t>18</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02D3122F-DEB2-2F41-92EF-B1F48F4AC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2093"/>
            <a:ext cx="9144000" cy="3080599"/>
          </a:xfrm>
          <a:prstGeom prst="rect">
            <a:avLst/>
          </a:prstGeom>
        </p:spPr>
      </p:pic>
      <p:sp>
        <p:nvSpPr>
          <p:cNvPr id="6" name="Rectangle 5">
            <a:extLst>
              <a:ext uri="{FF2B5EF4-FFF2-40B4-BE49-F238E27FC236}">
                <a16:creationId xmlns:a16="http://schemas.microsoft.com/office/drawing/2014/main" id="{CD54140E-9B11-4140-BFCE-291385DF65A5}"/>
              </a:ext>
            </a:extLst>
          </p:cNvPr>
          <p:cNvSpPr/>
          <p:nvPr/>
        </p:nvSpPr>
        <p:spPr>
          <a:xfrm>
            <a:off x="1059083" y="5987018"/>
            <a:ext cx="5631084" cy="369332"/>
          </a:xfrm>
          <a:prstGeom prst="rect">
            <a:avLst/>
          </a:prstGeom>
        </p:spPr>
        <p:txBody>
          <a:bodyPr wrap="square">
            <a:spAutoFit/>
          </a:bodyPr>
          <a:lstStyle/>
          <a:p>
            <a:r>
              <a:rPr lang="en-US" dirty="0"/>
              <a:t>https://</a:t>
            </a:r>
            <a:r>
              <a:rPr lang="en-US" dirty="0" err="1"/>
              <a:t>www.tensorflow.org</a:t>
            </a:r>
            <a:r>
              <a:rPr lang="en-US" dirty="0"/>
              <a:t>/tutorials/images/</a:t>
            </a:r>
            <a:r>
              <a:rPr lang="en-US" dirty="0" err="1"/>
              <a:t>cnn</a:t>
            </a:r>
            <a:endParaRPr lang="en-US" dirty="0"/>
          </a:p>
        </p:txBody>
      </p:sp>
    </p:spTree>
    <p:extLst>
      <p:ext uri="{BB962C8B-B14F-4D97-AF65-F5344CB8AC3E}">
        <p14:creationId xmlns:p14="http://schemas.microsoft.com/office/powerpoint/2010/main" val="797735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2C1C-12F6-7E4E-9CD9-7C307E9590D4}"/>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E85B2BF9-0E0A-C847-A6BE-B01CAAA58070}"/>
              </a:ext>
            </a:extLst>
          </p:cNvPr>
          <p:cNvSpPr>
            <a:spLocks noGrp="1"/>
          </p:cNvSpPr>
          <p:nvPr>
            <p:ph type="sldNum" sz="quarter" idx="12"/>
          </p:nvPr>
        </p:nvSpPr>
        <p:spPr/>
        <p:txBody>
          <a:bodyPr/>
          <a:lstStyle/>
          <a:p>
            <a:fld id="{354DEEC5-EA09-464B-9CF2-C5C5C68E1237}" type="slidenum">
              <a:rPr lang="en-US" smtClean="0"/>
              <a:pPr/>
              <a:t>19</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2ED0431C-CF6B-2344-A3A7-68233E5F4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1478"/>
            <a:ext cx="9144000" cy="3353471"/>
          </a:xfrm>
          <a:prstGeom prst="rect">
            <a:avLst/>
          </a:prstGeom>
        </p:spPr>
      </p:pic>
      <p:sp>
        <p:nvSpPr>
          <p:cNvPr id="6" name="Rectangle 5">
            <a:extLst>
              <a:ext uri="{FF2B5EF4-FFF2-40B4-BE49-F238E27FC236}">
                <a16:creationId xmlns:a16="http://schemas.microsoft.com/office/drawing/2014/main" id="{1533A0E7-E372-B345-880C-EC1C6785F8D0}"/>
              </a:ext>
            </a:extLst>
          </p:cNvPr>
          <p:cNvSpPr/>
          <p:nvPr/>
        </p:nvSpPr>
        <p:spPr>
          <a:xfrm>
            <a:off x="1059083" y="5987018"/>
            <a:ext cx="5631084" cy="369332"/>
          </a:xfrm>
          <a:prstGeom prst="rect">
            <a:avLst/>
          </a:prstGeom>
        </p:spPr>
        <p:txBody>
          <a:bodyPr wrap="square">
            <a:spAutoFit/>
          </a:bodyPr>
          <a:lstStyle/>
          <a:p>
            <a:r>
              <a:rPr lang="en-US" dirty="0"/>
              <a:t>https://</a:t>
            </a:r>
            <a:r>
              <a:rPr lang="en-US" dirty="0" err="1"/>
              <a:t>www.tensorflow.org</a:t>
            </a:r>
            <a:r>
              <a:rPr lang="en-US" dirty="0"/>
              <a:t>/tutorials/images/</a:t>
            </a:r>
            <a:r>
              <a:rPr lang="en-US" dirty="0" err="1"/>
              <a:t>cnn</a:t>
            </a:r>
            <a:endParaRPr lang="en-US" dirty="0"/>
          </a:p>
        </p:txBody>
      </p:sp>
    </p:spTree>
    <p:extLst>
      <p:ext uri="{BB962C8B-B14F-4D97-AF65-F5344CB8AC3E}">
        <p14:creationId xmlns:p14="http://schemas.microsoft.com/office/powerpoint/2010/main" val="607127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2BAB-8CBA-5C44-ADE3-FA87B510547B}"/>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45588BC2-0237-F84F-9E56-38FDA00D0D83}"/>
              </a:ext>
            </a:extLst>
          </p:cNvPr>
          <p:cNvSpPr>
            <a:spLocks noGrp="1"/>
          </p:cNvSpPr>
          <p:nvPr>
            <p:ph idx="1"/>
          </p:nvPr>
        </p:nvSpPr>
        <p:spPr>
          <a:xfrm>
            <a:off x="512180" y="1867693"/>
            <a:ext cx="8458199" cy="4297363"/>
          </a:xfrm>
        </p:spPr>
        <p:txBody>
          <a:bodyPr/>
          <a:lstStyle/>
          <a:p>
            <a:r>
              <a:rPr lang="en-US" sz="2400" dirty="0"/>
              <a:t>Introduction (10 min)</a:t>
            </a:r>
          </a:p>
          <a:p>
            <a:r>
              <a:rPr lang="en-US" sz="2400" dirty="0"/>
              <a:t>Q&amp;A Module and Lab (any of DL, Text, Image) (20 min)</a:t>
            </a:r>
          </a:p>
          <a:p>
            <a:r>
              <a:rPr lang="en-US" sz="2400" dirty="0"/>
              <a:t>Reading Response </a:t>
            </a:r>
            <a:r>
              <a:rPr lang="en-US" sz="2400" strike="sngStrike" dirty="0"/>
              <a:t>(15 min)</a:t>
            </a:r>
            <a:r>
              <a:rPr lang="en-US" sz="2400" dirty="0"/>
              <a:t> (5 min)</a:t>
            </a:r>
          </a:p>
          <a:p>
            <a:r>
              <a:rPr lang="en-US" sz="2400" dirty="0"/>
              <a:t>Architecture Design </a:t>
            </a:r>
            <a:r>
              <a:rPr lang="en-US" sz="2400" strike="sngStrike" dirty="0"/>
              <a:t>(15 min)</a:t>
            </a:r>
            <a:r>
              <a:rPr lang="en-US" sz="2400" dirty="0"/>
              <a:t> (5 min)</a:t>
            </a:r>
          </a:p>
          <a:p>
            <a:r>
              <a:rPr lang="en-US" sz="2400" dirty="0"/>
              <a:t>Discussion </a:t>
            </a:r>
            <a:r>
              <a:rPr lang="en-US" sz="2400" strike="sngStrike" dirty="0"/>
              <a:t>(20 min) </a:t>
            </a:r>
            <a:r>
              <a:rPr lang="en-US" sz="2400" dirty="0"/>
              <a:t>(40 min)</a:t>
            </a:r>
          </a:p>
          <a:p>
            <a:pPr lvl="1"/>
            <a:r>
              <a:rPr lang="en-US" sz="2000" dirty="0"/>
              <a:t>Deep Learning Programming Frameworks (</a:t>
            </a:r>
            <a:r>
              <a:rPr lang="en-US" sz="2000" dirty="0" err="1"/>
              <a:t>Tensorflow</a:t>
            </a:r>
            <a:r>
              <a:rPr lang="en-US" sz="2000" dirty="0"/>
              <a:t>, </a:t>
            </a:r>
            <a:r>
              <a:rPr lang="en-US" sz="2000" dirty="0" err="1"/>
              <a:t>PyTorch</a:t>
            </a:r>
            <a:r>
              <a:rPr lang="en-US" sz="2000" dirty="0"/>
              <a:t>, etc.)</a:t>
            </a:r>
          </a:p>
          <a:p>
            <a:pPr lvl="1"/>
            <a:r>
              <a:rPr lang="en-US" sz="2000" dirty="0"/>
              <a:t>CNN Example by Code for Image Classification</a:t>
            </a:r>
          </a:p>
          <a:p>
            <a:pPr lvl="2"/>
            <a:r>
              <a:rPr lang="en-US" sz="1600" dirty="0"/>
              <a:t>Learning Objective: </a:t>
            </a:r>
            <a:r>
              <a:rPr lang="en-US" sz="1800" dirty="0"/>
              <a:t>What is a “Convolutional Layer” and why do we use it?</a:t>
            </a:r>
          </a:p>
          <a:p>
            <a:pPr lvl="2"/>
            <a:r>
              <a:rPr lang="en-US" sz="1800" dirty="0"/>
              <a:t>Learning Objective: What is a “Max Pooling Layer” and why do we use it?</a:t>
            </a:r>
          </a:p>
        </p:txBody>
      </p:sp>
      <p:sp>
        <p:nvSpPr>
          <p:cNvPr id="4" name="Footer Placeholder 3">
            <a:extLst>
              <a:ext uri="{FF2B5EF4-FFF2-40B4-BE49-F238E27FC236}">
                <a16:creationId xmlns:a16="http://schemas.microsoft.com/office/drawing/2014/main" id="{7932E51E-ED46-654C-A02E-2F379DC342E2}"/>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0441F893-80E8-1F49-8F5A-C32815AAB89D}"/>
              </a:ext>
            </a:extLst>
          </p:cNvPr>
          <p:cNvSpPr>
            <a:spLocks noGrp="1"/>
          </p:cNvSpPr>
          <p:nvPr>
            <p:ph type="sldNum" sz="quarter" idx="12"/>
          </p:nvPr>
        </p:nvSpPr>
        <p:spPr/>
        <p:txBody>
          <a:bodyPr/>
          <a:lstStyle/>
          <a:p>
            <a:fld id="{A12D6CCC-2396-634D-8A9D-DFA1A30244AA}" type="slidenum">
              <a:rPr lang="en-US" smtClean="0"/>
              <a:pPr/>
              <a:t>2</a:t>
            </a:fld>
            <a:endParaRPr lang="en-US"/>
          </a:p>
        </p:txBody>
      </p:sp>
    </p:spTree>
    <p:extLst>
      <p:ext uri="{BB962C8B-B14F-4D97-AF65-F5344CB8AC3E}">
        <p14:creationId xmlns:p14="http://schemas.microsoft.com/office/powerpoint/2010/main" val="368685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43254-2E4B-A646-A1F4-540632CD2F54}"/>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B57E48C6-F512-A143-A21A-2FB0A7730E34}"/>
              </a:ext>
            </a:extLst>
          </p:cNvPr>
          <p:cNvSpPr>
            <a:spLocks noGrp="1"/>
          </p:cNvSpPr>
          <p:nvPr>
            <p:ph type="sldNum" sz="quarter" idx="12"/>
          </p:nvPr>
        </p:nvSpPr>
        <p:spPr/>
        <p:txBody>
          <a:bodyPr/>
          <a:lstStyle/>
          <a:p>
            <a:fld id="{354DEEC5-EA09-464B-9CF2-C5C5C68E1237}" type="slidenum">
              <a:rPr lang="en-US" smtClean="0"/>
              <a:pPr/>
              <a:t>20</a:t>
            </a:fld>
            <a:endParaRPr lang="en-US"/>
          </a:p>
        </p:txBody>
      </p:sp>
      <p:pic>
        <p:nvPicPr>
          <p:cNvPr id="12290" name="Picture 2" descr="Schematic diagram of a basic convolutional neural network (CNN)... |  Download Scientific Diagram">
            <a:extLst>
              <a:ext uri="{FF2B5EF4-FFF2-40B4-BE49-F238E27FC236}">
                <a16:creationId xmlns:a16="http://schemas.microsoft.com/office/drawing/2014/main" id="{FF43EF27-0EAF-7A49-BF69-8FB87C4D4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50" y="692150"/>
            <a:ext cx="7378700" cy="3644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DC0ECD-D35F-EC41-911B-B7D97A624693}"/>
              </a:ext>
            </a:extLst>
          </p:cNvPr>
          <p:cNvSpPr txBox="1"/>
          <p:nvPr/>
        </p:nvSpPr>
        <p:spPr>
          <a:xfrm>
            <a:off x="2222339" y="4757195"/>
            <a:ext cx="2592729" cy="369332"/>
          </a:xfrm>
          <a:prstGeom prst="rect">
            <a:avLst/>
          </a:prstGeom>
          <a:noFill/>
        </p:spPr>
        <p:txBody>
          <a:bodyPr wrap="square" rtlCol="0">
            <a:spAutoFit/>
          </a:bodyPr>
          <a:lstStyle/>
          <a:p>
            <a:r>
              <a:rPr lang="en-US" dirty="0"/>
              <a:t>Convolutional Layers </a:t>
            </a:r>
          </a:p>
        </p:txBody>
      </p:sp>
      <p:sp>
        <p:nvSpPr>
          <p:cNvPr id="8" name="TextBox 7">
            <a:extLst>
              <a:ext uri="{FF2B5EF4-FFF2-40B4-BE49-F238E27FC236}">
                <a16:creationId xmlns:a16="http://schemas.microsoft.com/office/drawing/2014/main" id="{A8DEEB1D-2368-9441-B7B5-F74B126C03CE}"/>
              </a:ext>
            </a:extLst>
          </p:cNvPr>
          <p:cNvSpPr txBox="1"/>
          <p:nvPr/>
        </p:nvSpPr>
        <p:spPr>
          <a:xfrm>
            <a:off x="6359324" y="4781127"/>
            <a:ext cx="2292752" cy="369332"/>
          </a:xfrm>
          <a:prstGeom prst="rect">
            <a:avLst/>
          </a:prstGeom>
          <a:noFill/>
        </p:spPr>
        <p:txBody>
          <a:bodyPr wrap="square" rtlCol="0">
            <a:spAutoFit/>
          </a:bodyPr>
          <a:lstStyle/>
          <a:p>
            <a:r>
              <a:rPr lang="en-US" dirty="0"/>
              <a:t>Dense Layers</a:t>
            </a:r>
          </a:p>
        </p:txBody>
      </p:sp>
    </p:spTree>
    <p:extLst>
      <p:ext uri="{BB962C8B-B14F-4D97-AF65-F5344CB8AC3E}">
        <p14:creationId xmlns:p14="http://schemas.microsoft.com/office/powerpoint/2010/main" val="4202783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1787" y="1825625"/>
            <a:ext cx="5960426" cy="4351338"/>
          </a:xfrm>
        </p:spPr>
      </p:pic>
      <p:sp>
        <p:nvSpPr>
          <p:cNvPr id="4" name="Slide Number Placeholder 3"/>
          <p:cNvSpPr>
            <a:spLocks noGrp="1"/>
          </p:cNvSpPr>
          <p:nvPr>
            <p:ph type="sldNum" sz="quarter" idx="12"/>
          </p:nvPr>
        </p:nvSpPr>
        <p:spPr/>
        <p:txBody>
          <a:bodyPr/>
          <a:lstStyle/>
          <a:p>
            <a:fld id="{9E7F3095-738A-4790-83C5-52C005F4D7A2}" type="slidenum">
              <a:rPr lang="en-CA" smtClean="0"/>
              <a:t>21</a:t>
            </a:fld>
            <a:endParaRPr lang="en-CA"/>
          </a:p>
        </p:txBody>
      </p:sp>
      <p:sp>
        <p:nvSpPr>
          <p:cNvPr id="7" name="Rectangle 6"/>
          <p:cNvSpPr/>
          <p:nvPr/>
        </p:nvSpPr>
        <p:spPr>
          <a:xfrm>
            <a:off x="0" y="6366331"/>
            <a:ext cx="8534400" cy="369332"/>
          </a:xfrm>
          <a:prstGeom prst="rect">
            <a:avLst/>
          </a:prstGeom>
        </p:spPr>
        <p:txBody>
          <a:bodyPr wrap="square">
            <a:spAutoFit/>
          </a:bodyPr>
          <a:lstStyle/>
          <a:p>
            <a:r>
              <a:rPr lang="en-US"/>
              <a:t>https://</a:t>
            </a:r>
            <a:r>
              <a:rPr lang="en-US" dirty="0" err="1"/>
              <a:t>devblogs.nvidia.com</a:t>
            </a:r>
            <a:r>
              <a:rPr lang="en-US" dirty="0"/>
              <a:t>/</a:t>
            </a:r>
            <a:r>
              <a:rPr lang="en-US" dirty="0" err="1"/>
              <a:t>parallelforall</a:t>
            </a:r>
            <a:r>
              <a:rPr lang="en-US" dirty="0"/>
              <a:t>/deep-learning-nutshell-core-concepts/</a:t>
            </a:r>
          </a:p>
        </p:txBody>
      </p:sp>
      <p:graphicFrame>
        <p:nvGraphicFramePr>
          <p:cNvPr id="3" name="Table 4">
            <a:extLst>
              <a:ext uri="{FF2B5EF4-FFF2-40B4-BE49-F238E27FC236}">
                <a16:creationId xmlns:a16="http://schemas.microsoft.com/office/drawing/2014/main" id="{688B4681-925D-9445-8643-C9DCA99C44EC}"/>
              </a:ext>
            </a:extLst>
          </p:cNvPr>
          <p:cNvGraphicFramePr>
            <a:graphicFrameLocks noGrp="1"/>
          </p:cNvGraphicFramePr>
          <p:nvPr>
            <p:extLst>
              <p:ext uri="{D42A27DB-BD31-4B8C-83A1-F6EECF244321}">
                <p14:modId xmlns:p14="http://schemas.microsoft.com/office/powerpoint/2010/main" val="2931834495"/>
              </p:ext>
            </p:extLst>
          </p:nvPr>
        </p:nvGraphicFramePr>
        <p:xfrm>
          <a:off x="6048335" y="563880"/>
          <a:ext cx="1212849" cy="1112520"/>
        </p:xfrm>
        <a:graphic>
          <a:graphicData uri="http://schemas.openxmlformats.org/drawingml/2006/table">
            <a:tbl>
              <a:tblPr firstRow="1" bandRow="1">
                <a:tableStyleId>{2D5ABB26-0587-4C30-8999-92F81FD0307C}</a:tableStyleId>
              </a:tblPr>
              <a:tblGrid>
                <a:gridCol w="404283">
                  <a:extLst>
                    <a:ext uri="{9D8B030D-6E8A-4147-A177-3AD203B41FA5}">
                      <a16:colId xmlns:a16="http://schemas.microsoft.com/office/drawing/2014/main" val="1046216049"/>
                    </a:ext>
                  </a:extLst>
                </a:gridCol>
                <a:gridCol w="404283">
                  <a:extLst>
                    <a:ext uri="{9D8B030D-6E8A-4147-A177-3AD203B41FA5}">
                      <a16:colId xmlns:a16="http://schemas.microsoft.com/office/drawing/2014/main" val="2741152558"/>
                    </a:ext>
                  </a:extLst>
                </a:gridCol>
                <a:gridCol w="404283">
                  <a:extLst>
                    <a:ext uri="{9D8B030D-6E8A-4147-A177-3AD203B41FA5}">
                      <a16:colId xmlns:a16="http://schemas.microsoft.com/office/drawing/2014/main" val="3939682844"/>
                    </a:ext>
                  </a:extLst>
                </a:gridCol>
              </a:tblGrid>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28836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019632463"/>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4654833"/>
                  </a:ext>
                </a:extLst>
              </a:tr>
            </a:tbl>
          </a:graphicData>
        </a:graphic>
      </p:graphicFrame>
      <p:sp>
        <p:nvSpPr>
          <p:cNvPr id="5" name="TextBox 4">
            <a:extLst>
              <a:ext uri="{FF2B5EF4-FFF2-40B4-BE49-F238E27FC236}">
                <a16:creationId xmlns:a16="http://schemas.microsoft.com/office/drawing/2014/main" id="{EF800979-B83B-C745-A143-DFBB95310720}"/>
              </a:ext>
            </a:extLst>
          </p:cNvPr>
          <p:cNvSpPr txBox="1"/>
          <p:nvPr/>
        </p:nvSpPr>
        <p:spPr>
          <a:xfrm>
            <a:off x="4699322" y="563880"/>
            <a:ext cx="1212849" cy="369332"/>
          </a:xfrm>
          <a:prstGeom prst="rect">
            <a:avLst/>
          </a:prstGeom>
          <a:noFill/>
        </p:spPr>
        <p:txBody>
          <a:bodyPr wrap="square" rtlCol="0">
            <a:spAutoFit/>
          </a:bodyPr>
          <a:lstStyle/>
          <a:p>
            <a:r>
              <a:rPr lang="en-US" dirty="0"/>
              <a:t>filter:</a:t>
            </a:r>
          </a:p>
        </p:txBody>
      </p:sp>
    </p:spTree>
    <p:extLst>
      <p:ext uri="{BB962C8B-B14F-4D97-AF65-F5344CB8AC3E}">
        <p14:creationId xmlns:p14="http://schemas.microsoft.com/office/powerpoint/2010/main" val="67070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3A6AD38-04B6-F54F-B8BE-98EA80B3A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1672"/>
            <a:ext cx="9144000" cy="5692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3BBC275-AC41-F44B-86C2-866446B2AA0C}"/>
              </a:ext>
            </a:extLst>
          </p:cNvPr>
          <p:cNvSpPr/>
          <p:nvPr/>
        </p:nvSpPr>
        <p:spPr>
          <a:xfrm>
            <a:off x="225706" y="6275387"/>
            <a:ext cx="5642658" cy="646331"/>
          </a:xfrm>
          <a:prstGeom prst="rect">
            <a:avLst/>
          </a:prstGeom>
        </p:spPr>
        <p:txBody>
          <a:bodyPr wrap="square">
            <a:spAutoFit/>
          </a:bodyPr>
          <a:lstStyle/>
          <a:p>
            <a:r>
              <a:rPr lang="en-US" dirty="0"/>
              <a:t>https://</a:t>
            </a:r>
            <a:r>
              <a:rPr lang="en-US" dirty="0" err="1"/>
              <a:t>towardsdatascience.com</a:t>
            </a:r>
            <a:r>
              <a:rPr lang="en-US" dirty="0"/>
              <a:t>/applied-deep-learning-part-4-convolutional-neural-networks-584bc134c1e2</a:t>
            </a:r>
          </a:p>
        </p:txBody>
      </p:sp>
    </p:spTree>
    <p:extLst>
      <p:ext uri="{BB962C8B-B14F-4D97-AF65-F5344CB8AC3E}">
        <p14:creationId xmlns:p14="http://schemas.microsoft.com/office/powerpoint/2010/main" val="97523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23</a:t>
            </a:fld>
            <a:endParaRPr lang="en-CA"/>
          </a:p>
        </p:txBody>
      </p:sp>
      <p:pic>
        <p:nvPicPr>
          <p:cNvPr id="5" name="Picture 4"/>
          <p:cNvPicPr>
            <a:picLocks noChangeAspect="1"/>
          </p:cNvPicPr>
          <p:nvPr/>
        </p:nvPicPr>
        <p:blipFill>
          <a:blip r:embed="rId2"/>
          <a:stretch>
            <a:fillRect/>
          </a:stretch>
        </p:blipFill>
        <p:spPr>
          <a:xfrm>
            <a:off x="542081" y="1582101"/>
            <a:ext cx="7849730" cy="4415473"/>
          </a:xfrm>
          <a:prstGeom prst="rect">
            <a:avLst/>
          </a:prstGeom>
        </p:spPr>
      </p:pic>
    </p:spTree>
    <p:extLst>
      <p:ext uri="{BB962C8B-B14F-4D97-AF65-F5344CB8AC3E}">
        <p14:creationId xmlns:p14="http://schemas.microsoft.com/office/powerpoint/2010/main" val="3473314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 Pooling layer</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9E7F3095-738A-4790-83C5-52C005F4D7A2}" type="slidenum">
              <a:rPr lang="en-CA" smtClean="0"/>
              <a:t>24</a:t>
            </a:fld>
            <a:endParaRPr lang="en-CA"/>
          </a:p>
        </p:txBody>
      </p:sp>
      <p:pic>
        <p:nvPicPr>
          <p:cNvPr id="6" name="Picture 5"/>
          <p:cNvPicPr>
            <a:picLocks noChangeAspect="1"/>
          </p:cNvPicPr>
          <p:nvPr/>
        </p:nvPicPr>
        <p:blipFill>
          <a:blip r:embed="rId2"/>
          <a:stretch>
            <a:fillRect/>
          </a:stretch>
        </p:blipFill>
        <p:spPr>
          <a:xfrm>
            <a:off x="520700" y="1825625"/>
            <a:ext cx="7645400" cy="3568700"/>
          </a:xfrm>
          <a:prstGeom prst="rect">
            <a:avLst/>
          </a:prstGeom>
        </p:spPr>
      </p:pic>
    </p:spTree>
    <p:extLst>
      <p:ext uri="{BB962C8B-B14F-4D97-AF65-F5344CB8AC3E}">
        <p14:creationId xmlns:p14="http://schemas.microsoft.com/office/powerpoint/2010/main" val="2640855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583" y="530506"/>
            <a:ext cx="7854696" cy="914400"/>
          </a:xfrm>
        </p:spPr>
        <p:txBody>
          <a:bodyPr>
            <a:normAutofit/>
          </a:bodyPr>
          <a:lstStyle/>
          <a:p>
            <a:r>
              <a:rPr lang="en-US" dirty="0"/>
              <a:t>Why do max-pooling?</a:t>
            </a:r>
          </a:p>
        </p:txBody>
      </p:sp>
      <p:sp>
        <p:nvSpPr>
          <p:cNvPr id="3" name="Content Placeholder 2"/>
          <p:cNvSpPr>
            <a:spLocks noGrp="1"/>
          </p:cNvSpPr>
          <p:nvPr>
            <p:ph idx="1"/>
          </p:nvPr>
        </p:nvSpPr>
        <p:spPr>
          <a:xfrm>
            <a:off x="279400" y="1257300"/>
            <a:ext cx="8648700" cy="5286469"/>
          </a:xfrm>
        </p:spPr>
        <p:txBody>
          <a:bodyPr>
            <a:normAutofit lnSpcReduction="10000"/>
          </a:bodyPr>
          <a:lstStyle/>
          <a:p>
            <a:r>
              <a:rPr lang="en-US" sz="2800" dirty="0"/>
              <a:t>Saves space</a:t>
            </a:r>
          </a:p>
          <a:p>
            <a:r>
              <a:rPr lang="en-US" sz="2800" dirty="0"/>
              <a:t>Reduces </a:t>
            </a:r>
            <a:r>
              <a:rPr lang="en-US" sz="2800" dirty="0" err="1"/>
              <a:t>overfitting</a:t>
            </a:r>
            <a:r>
              <a:rPr lang="en-US" sz="2800" dirty="0"/>
              <a:t>?</a:t>
            </a:r>
          </a:p>
          <a:p>
            <a:r>
              <a:rPr lang="en-US" sz="2800" dirty="0"/>
              <a:t>Because I’m going to add </a:t>
            </a:r>
            <a:r>
              <a:rPr lang="en-US" sz="2800" i="1" dirty="0"/>
              <a:t>more </a:t>
            </a:r>
            <a:r>
              <a:rPr lang="en-US" sz="2800" dirty="0"/>
              <a:t>convolutions after it!</a:t>
            </a:r>
          </a:p>
          <a:p>
            <a:pPr lvl="1"/>
            <a:r>
              <a:rPr lang="en-US" sz="2400" dirty="0"/>
              <a:t>Allows the short-range convolutions to extend over larger subfields of the images</a:t>
            </a:r>
          </a:p>
          <a:p>
            <a:pPr lvl="2"/>
            <a:r>
              <a:rPr lang="en-US" sz="2000" dirty="0"/>
              <a:t>So we can spot larger objects</a:t>
            </a:r>
          </a:p>
          <a:p>
            <a:pPr lvl="2"/>
            <a:r>
              <a:rPr lang="en-US" sz="2000" dirty="0" err="1"/>
              <a:t>Eg</a:t>
            </a:r>
            <a:r>
              <a:rPr lang="en-US" sz="2000" dirty="0"/>
              <a:t>, a long horizontal line, or a corner, or …</a:t>
            </a:r>
          </a:p>
          <a:p>
            <a:r>
              <a:rPr lang="en-US" sz="2800" dirty="0"/>
              <a:t>At some point the feature maps start to get very sparse and blobby – they are indicators of some semantic property, not a recognizable transformation of the image</a:t>
            </a:r>
          </a:p>
          <a:p>
            <a:r>
              <a:rPr lang="en-US" sz="2800" dirty="0"/>
              <a:t>Then just use them as features in a “normal” ANN</a:t>
            </a:r>
          </a:p>
        </p:txBody>
      </p:sp>
    </p:spTree>
    <p:extLst>
      <p:ext uri="{BB962C8B-B14F-4D97-AF65-F5344CB8AC3E}">
        <p14:creationId xmlns:p14="http://schemas.microsoft.com/office/powerpoint/2010/main" val="1471618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B43254-2E4B-A646-A1F4-540632CD2F54}"/>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B57E48C6-F512-A143-A21A-2FB0A7730E34}"/>
              </a:ext>
            </a:extLst>
          </p:cNvPr>
          <p:cNvSpPr>
            <a:spLocks noGrp="1"/>
          </p:cNvSpPr>
          <p:nvPr>
            <p:ph type="sldNum" sz="quarter" idx="12"/>
          </p:nvPr>
        </p:nvSpPr>
        <p:spPr/>
        <p:txBody>
          <a:bodyPr/>
          <a:lstStyle/>
          <a:p>
            <a:fld id="{354DEEC5-EA09-464B-9CF2-C5C5C68E1237}" type="slidenum">
              <a:rPr lang="en-US" smtClean="0"/>
              <a:pPr/>
              <a:t>26</a:t>
            </a:fld>
            <a:endParaRPr lang="en-US"/>
          </a:p>
        </p:txBody>
      </p:sp>
      <p:pic>
        <p:nvPicPr>
          <p:cNvPr id="12290" name="Picture 2" descr="Schematic diagram of a basic convolutional neural network (CNN)... |  Download Scientific Diagram">
            <a:extLst>
              <a:ext uri="{FF2B5EF4-FFF2-40B4-BE49-F238E27FC236}">
                <a16:creationId xmlns:a16="http://schemas.microsoft.com/office/drawing/2014/main" id="{FF43EF27-0EAF-7A49-BF69-8FB87C4D4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50" y="692150"/>
            <a:ext cx="7378700" cy="3644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9DC0ECD-D35F-EC41-911B-B7D97A624693}"/>
              </a:ext>
            </a:extLst>
          </p:cNvPr>
          <p:cNvSpPr txBox="1"/>
          <p:nvPr/>
        </p:nvSpPr>
        <p:spPr>
          <a:xfrm>
            <a:off x="2222339" y="4757195"/>
            <a:ext cx="2592729" cy="369332"/>
          </a:xfrm>
          <a:prstGeom prst="rect">
            <a:avLst/>
          </a:prstGeom>
          <a:noFill/>
        </p:spPr>
        <p:txBody>
          <a:bodyPr wrap="square" rtlCol="0">
            <a:spAutoFit/>
          </a:bodyPr>
          <a:lstStyle/>
          <a:p>
            <a:r>
              <a:rPr lang="en-US" dirty="0"/>
              <a:t>Convolutional Layers </a:t>
            </a:r>
          </a:p>
        </p:txBody>
      </p:sp>
      <p:sp>
        <p:nvSpPr>
          <p:cNvPr id="8" name="TextBox 7">
            <a:extLst>
              <a:ext uri="{FF2B5EF4-FFF2-40B4-BE49-F238E27FC236}">
                <a16:creationId xmlns:a16="http://schemas.microsoft.com/office/drawing/2014/main" id="{A8DEEB1D-2368-9441-B7B5-F74B126C03CE}"/>
              </a:ext>
            </a:extLst>
          </p:cNvPr>
          <p:cNvSpPr txBox="1"/>
          <p:nvPr/>
        </p:nvSpPr>
        <p:spPr>
          <a:xfrm>
            <a:off x="6359324" y="4781127"/>
            <a:ext cx="2292752" cy="369332"/>
          </a:xfrm>
          <a:prstGeom prst="rect">
            <a:avLst/>
          </a:prstGeom>
          <a:noFill/>
        </p:spPr>
        <p:txBody>
          <a:bodyPr wrap="square" rtlCol="0">
            <a:spAutoFit/>
          </a:bodyPr>
          <a:lstStyle/>
          <a:p>
            <a:r>
              <a:rPr lang="en-US" dirty="0"/>
              <a:t>Dense Layers</a:t>
            </a:r>
          </a:p>
        </p:txBody>
      </p:sp>
    </p:spTree>
    <p:extLst>
      <p:ext uri="{BB962C8B-B14F-4D97-AF65-F5344CB8AC3E}">
        <p14:creationId xmlns:p14="http://schemas.microsoft.com/office/powerpoint/2010/main" val="3816721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AFFF3-A5CB-624C-A7E8-E9191A0DA017}"/>
              </a:ext>
            </a:extLst>
          </p:cNvPr>
          <p:cNvSpPr>
            <a:spLocks noGrp="1"/>
          </p:cNvSpPr>
          <p:nvPr>
            <p:ph type="sldNum" sz="quarter" idx="12"/>
          </p:nvPr>
        </p:nvSpPr>
        <p:spPr/>
        <p:txBody>
          <a:bodyPr/>
          <a:lstStyle/>
          <a:p>
            <a:fld id="{9E7F3095-738A-4790-83C5-52C005F4D7A2}" type="slidenum">
              <a:rPr lang="en-CA" smtClean="0"/>
              <a:t>27</a:t>
            </a:fld>
            <a:endParaRPr lang="en-CA"/>
          </a:p>
        </p:txBody>
      </p:sp>
      <p:pic>
        <p:nvPicPr>
          <p:cNvPr id="5" name="Picture 4" descr="Screen Shot 2016-04-03 at 10.55.46 AM.png">
            <a:extLst>
              <a:ext uri="{FF2B5EF4-FFF2-40B4-BE49-F238E27FC236}">
                <a16:creationId xmlns:a16="http://schemas.microsoft.com/office/drawing/2014/main" id="{8A791FB1-BB60-BC43-BECD-0EB8558856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60" y="1222079"/>
            <a:ext cx="8405426" cy="3123892"/>
          </a:xfrm>
          <a:prstGeom prst="rect">
            <a:avLst/>
          </a:prstGeom>
        </p:spPr>
      </p:pic>
    </p:spTree>
    <p:extLst>
      <p:ext uri="{BB962C8B-B14F-4D97-AF65-F5344CB8AC3E}">
        <p14:creationId xmlns:p14="http://schemas.microsoft.com/office/powerpoint/2010/main" val="1456777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16D78CD4-4312-F044-B3DB-93C80F185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14" y="0"/>
            <a:ext cx="6361172" cy="6858000"/>
          </a:xfrm>
          <a:prstGeom prst="rect">
            <a:avLst/>
          </a:prstGeom>
        </p:spPr>
      </p:pic>
    </p:spTree>
    <p:extLst>
      <p:ext uri="{BB962C8B-B14F-4D97-AF65-F5344CB8AC3E}">
        <p14:creationId xmlns:p14="http://schemas.microsoft.com/office/powerpoint/2010/main" val="410183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F7A9-4238-0E48-BB8A-68C4E12DDC47}"/>
              </a:ext>
            </a:extLst>
          </p:cNvPr>
          <p:cNvSpPr>
            <a:spLocks noGrp="1"/>
          </p:cNvSpPr>
          <p:nvPr>
            <p:ph type="title"/>
          </p:nvPr>
        </p:nvSpPr>
        <p:spPr/>
        <p:txBody>
          <a:bodyPr/>
          <a:lstStyle/>
          <a:p>
            <a:r>
              <a:rPr lang="en-US" dirty="0"/>
              <a:t>Convolutions mean applying filters to input</a:t>
            </a:r>
          </a:p>
        </p:txBody>
      </p:sp>
      <p:sp>
        <p:nvSpPr>
          <p:cNvPr id="3" name="Content Placeholder 2">
            <a:extLst>
              <a:ext uri="{FF2B5EF4-FFF2-40B4-BE49-F238E27FC236}">
                <a16:creationId xmlns:a16="http://schemas.microsoft.com/office/drawing/2014/main" id="{1F2EFAFB-2333-FC44-9FAE-23B00907461D}"/>
              </a:ext>
            </a:extLst>
          </p:cNvPr>
          <p:cNvSpPr>
            <a:spLocks noGrp="1"/>
          </p:cNvSpPr>
          <p:nvPr>
            <p:ph idx="1"/>
          </p:nvPr>
        </p:nvSpPr>
        <p:spPr/>
        <p:txBody>
          <a:bodyPr/>
          <a:lstStyle/>
          <a:p>
            <a:pPr marL="0" indent="0">
              <a:buNone/>
            </a:pPr>
            <a:r>
              <a:rPr lang="en-US" dirty="0"/>
              <a:t>Where do the filters come from?</a:t>
            </a:r>
          </a:p>
        </p:txBody>
      </p:sp>
      <p:sp>
        <p:nvSpPr>
          <p:cNvPr id="4" name="Footer Placeholder 3">
            <a:extLst>
              <a:ext uri="{FF2B5EF4-FFF2-40B4-BE49-F238E27FC236}">
                <a16:creationId xmlns:a16="http://schemas.microsoft.com/office/drawing/2014/main" id="{9244E410-A51E-A34E-BCBC-387917E3E868}"/>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3F223EB2-D07C-5C4B-B76D-14CBC11A0C65}"/>
              </a:ext>
            </a:extLst>
          </p:cNvPr>
          <p:cNvSpPr>
            <a:spLocks noGrp="1"/>
          </p:cNvSpPr>
          <p:nvPr>
            <p:ph type="sldNum" sz="quarter" idx="12"/>
          </p:nvPr>
        </p:nvSpPr>
        <p:spPr/>
        <p:txBody>
          <a:bodyPr/>
          <a:lstStyle/>
          <a:p>
            <a:fld id="{A12D6CCC-2396-634D-8A9D-DFA1A30244AA}" type="slidenum">
              <a:rPr lang="en-US" smtClean="0"/>
              <a:pPr/>
              <a:t>29</a:t>
            </a:fld>
            <a:endParaRPr lang="en-US"/>
          </a:p>
        </p:txBody>
      </p:sp>
      <p:pic>
        <p:nvPicPr>
          <p:cNvPr id="6" name="Picture 2" descr="Plot of the First 6 Filters From VGG16 With One Subplot per Channel">
            <a:extLst>
              <a:ext uri="{FF2B5EF4-FFF2-40B4-BE49-F238E27FC236}">
                <a16:creationId xmlns:a16="http://schemas.microsoft.com/office/drawing/2014/main" id="{958B95DA-DA2E-5449-9006-31EAFCA4B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523" y="2510661"/>
            <a:ext cx="5127585" cy="384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09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13D0FD-BF79-8C41-9392-84A8AC5E2B39}"/>
              </a:ext>
            </a:extLst>
          </p:cNvPr>
          <p:cNvSpPr/>
          <p:nvPr/>
        </p:nvSpPr>
        <p:spPr>
          <a:xfrm>
            <a:off x="381000" y="2590800"/>
            <a:ext cx="9220200" cy="1384995"/>
          </a:xfrm>
          <a:prstGeom prst="rect">
            <a:avLst/>
          </a:prstGeom>
        </p:spPr>
        <p:txBody>
          <a:bodyPr wrap="square">
            <a:spAutoFit/>
          </a:bodyPr>
          <a:lstStyle/>
          <a:p>
            <a:pPr marL="342900" indent="-342900">
              <a:buAutoNum type="arabicParenBoth"/>
            </a:pPr>
            <a:r>
              <a:rPr lang="en-US" sz="2800" dirty="0"/>
              <a:t> Easily build big computational graphs </a:t>
            </a:r>
          </a:p>
          <a:p>
            <a:pPr marL="342900" indent="-342900">
              <a:buAutoNum type="arabicParenBoth"/>
            </a:pPr>
            <a:r>
              <a:rPr lang="en-US" sz="2800" dirty="0"/>
              <a:t> Easily compute gradients in computational graphs </a:t>
            </a:r>
          </a:p>
          <a:p>
            <a:pPr marL="342900" indent="-342900">
              <a:buAutoNum type="arabicParenBoth"/>
            </a:pPr>
            <a:r>
              <a:rPr lang="en-US" sz="2800" dirty="0"/>
              <a:t> Run it all efficiently on GPU</a:t>
            </a:r>
          </a:p>
        </p:txBody>
      </p:sp>
      <p:sp>
        <p:nvSpPr>
          <p:cNvPr id="7" name="Rectangle 6">
            <a:extLst>
              <a:ext uri="{FF2B5EF4-FFF2-40B4-BE49-F238E27FC236}">
                <a16:creationId xmlns:a16="http://schemas.microsoft.com/office/drawing/2014/main" id="{CF15594D-82D1-6F4B-8A40-BD4AC0196E88}"/>
              </a:ext>
            </a:extLst>
          </p:cNvPr>
          <p:cNvSpPr/>
          <p:nvPr/>
        </p:nvSpPr>
        <p:spPr>
          <a:xfrm>
            <a:off x="381000" y="1143000"/>
            <a:ext cx="8241487" cy="1077218"/>
          </a:xfrm>
          <a:prstGeom prst="rect">
            <a:avLst/>
          </a:prstGeom>
        </p:spPr>
        <p:txBody>
          <a:bodyPr wrap="none">
            <a:spAutoFit/>
          </a:bodyPr>
          <a:lstStyle/>
          <a:p>
            <a:r>
              <a:rPr lang="en-US" sz="3200" dirty="0" err="1"/>
              <a:t>Tensorflow</a:t>
            </a:r>
            <a:r>
              <a:rPr lang="en-US" sz="3200" dirty="0"/>
              <a:t>, </a:t>
            </a:r>
            <a:r>
              <a:rPr lang="en-US" sz="3200" dirty="0" err="1"/>
              <a:t>PyTorch</a:t>
            </a:r>
            <a:r>
              <a:rPr lang="en-US" sz="3200" dirty="0"/>
              <a:t>, and all that:</a:t>
            </a:r>
          </a:p>
          <a:p>
            <a:r>
              <a:rPr lang="en-US" sz="3200" dirty="0"/>
              <a:t>What is the point of deep learning frameworks? </a:t>
            </a:r>
          </a:p>
        </p:txBody>
      </p:sp>
      <p:sp>
        <p:nvSpPr>
          <p:cNvPr id="8" name="Rectangle 7">
            <a:extLst>
              <a:ext uri="{FF2B5EF4-FFF2-40B4-BE49-F238E27FC236}">
                <a16:creationId xmlns:a16="http://schemas.microsoft.com/office/drawing/2014/main" id="{C550C6F1-BC36-0844-A417-4855D31715D0}"/>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2756041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2E57707F-C222-4246-8830-F27BA9149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0"/>
            <a:ext cx="914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7E634B-6AE9-C647-8823-42FD7B911F10}"/>
              </a:ext>
            </a:extLst>
          </p:cNvPr>
          <p:cNvSpPr txBox="1"/>
          <p:nvPr/>
        </p:nvSpPr>
        <p:spPr>
          <a:xfrm>
            <a:off x="497711" y="312516"/>
            <a:ext cx="6250330" cy="523220"/>
          </a:xfrm>
          <a:prstGeom prst="rect">
            <a:avLst/>
          </a:prstGeom>
          <a:noFill/>
        </p:spPr>
        <p:txBody>
          <a:bodyPr wrap="square" rtlCol="0">
            <a:spAutoFit/>
          </a:bodyPr>
          <a:lstStyle/>
          <a:p>
            <a:r>
              <a:rPr lang="en-US" sz="2800" dirty="0"/>
              <a:t>Example: A filter for edge detection</a:t>
            </a:r>
          </a:p>
        </p:txBody>
      </p:sp>
      <p:pic>
        <p:nvPicPr>
          <p:cNvPr id="13316" name="Picture 4">
            <a:extLst>
              <a:ext uri="{FF2B5EF4-FFF2-40B4-BE49-F238E27FC236}">
                <a16:creationId xmlns:a16="http://schemas.microsoft.com/office/drawing/2014/main" id="{580E280E-EDEC-3D49-B019-11C1C3AFA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304" y="4769338"/>
            <a:ext cx="1967696" cy="208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947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FD57-25F0-A044-ADFB-3DD9BD0E4494}"/>
              </a:ext>
            </a:extLst>
          </p:cNvPr>
          <p:cNvSpPr>
            <a:spLocks noGrp="1"/>
          </p:cNvSpPr>
          <p:nvPr>
            <p:ph type="title"/>
          </p:nvPr>
        </p:nvSpPr>
        <p:spPr/>
        <p:txBody>
          <a:bodyPr>
            <a:normAutofit/>
          </a:bodyPr>
          <a:lstStyle/>
          <a:p>
            <a:r>
              <a:rPr lang="en-US" sz="4000" dirty="0"/>
              <a:t>CNNs: Where do we get the filters?</a:t>
            </a:r>
          </a:p>
        </p:txBody>
      </p:sp>
      <p:sp>
        <p:nvSpPr>
          <p:cNvPr id="4" name="Slide Number Placeholder 3">
            <a:extLst>
              <a:ext uri="{FF2B5EF4-FFF2-40B4-BE49-F238E27FC236}">
                <a16:creationId xmlns:a16="http://schemas.microsoft.com/office/drawing/2014/main" id="{EC0306BE-A599-B841-AF2E-F971ADABAD1A}"/>
              </a:ext>
            </a:extLst>
          </p:cNvPr>
          <p:cNvSpPr>
            <a:spLocks noGrp="1"/>
          </p:cNvSpPr>
          <p:nvPr>
            <p:ph type="sldNum" sz="quarter" idx="12"/>
          </p:nvPr>
        </p:nvSpPr>
        <p:spPr/>
        <p:txBody>
          <a:bodyPr/>
          <a:lstStyle/>
          <a:p>
            <a:fld id="{9E7F3095-738A-4790-83C5-52C005F4D7A2}" type="slidenum">
              <a:rPr lang="en-CA" smtClean="0"/>
              <a:t>31</a:t>
            </a:fld>
            <a:endParaRPr lang="en-CA"/>
          </a:p>
        </p:txBody>
      </p:sp>
      <p:sp>
        <p:nvSpPr>
          <p:cNvPr id="5" name="TextBox 4">
            <a:extLst>
              <a:ext uri="{FF2B5EF4-FFF2-40B4-BE49-F238E27FC236}">
                <a16:creationId xmlns:a16="http://schemas.microsoft.com/office/drawing/2014/main" id="{4A6BA0A6-D0D4-374B-B3BE-AD35C8A8003B}"/>
              </a:ext>
            </a:extLst>
          </p:cNvPr>
          <p:cNvSpPr txBox="1"/>
          <p:nvPr/>
        </p:nvSpPr>
        <p:spPr>
          <a:xfrm>
            <a:off x="628649" y="1690689"/>
            <a:ext cx="3538237" cy="461665"/>
          </a:xfrm>
          <a:prstGeom prst="rect">
            <a:avLst/>
          </a:prstGeom>
          <a:noFill/>
        </p:spPr>
        <p:txBody>
          <a:bodyPr wrap="square" rtlCol="0">
            <a:spAutoFit/>
          </a:bodyPr>
          <a:lstStyle/>
          <a:p>
            <a:r>
              <a:rPr lang="en-US" sz="2400" dirty="0"/>
              <a:t>We could design them</a:t>
            </a:r>
          </a:p>
        </p:txBody>
      </p:sp>
      <p:pic>
        <p:nvPicPr>
          <p:cNvPr id="15362" name="Picture 2" descr="CNN Tutorial | Tutorial On Convolutional Neural Networks">
            <a:extLst>
              <a:ext uri="{FF2B5EF4-FFF2-40B4-BE49-F238E27FC236}">
                <a16:creationId xmlns:a16="http://schemas.microsoft.com/office/drawing/2014/main" id="{4E1B21F6-E477-2747-ABBB-B45D75A20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44959"/>
            <a:ext cx="2768077" cy="1451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C1D291-41C2-4440-822D-F7E5827374A1}"/>
              </a:ext>
            </a:extLst>
          </p:cNvPr>
          <p:cNvSpPr txBox="1"/>
          <p:nvPr/>
        </p:nvSpPr>
        <p:spPr>
          <a:xfrm>
            <a:off x="7739123" y="1690689"/>
            <a:ext cx="1552454" cy="923330"/>
          </a:xfrm>
          <a:prstGeom prst="rect">
            <a:avLst/>
          </a:prstGeom>
          <a:noFill/>
        </p:spPr>
        <p:txBody>
          <a:bodyPr wrap="square" rtlCol="0">
            <a:spAutoFit/>
          </a:bodyPr>
          <a:lstStyle/>
          <a:p>
            <a:r>
              <a:rPr lang="en-US" dirty="0"/>
              <a:t>Edge detection filters</a:t>
            </a:r>
          </a:p>
        </p:txBody>
      </p:sp>
      <p:pic>
        <p:nvPicPr>
          <p:cNvPr id="15364" name="Picture 4" descr="Filters of the first convolutional layer (conv1) of the Convolutional... |  Download Scientific Diagram">
            <a:extLst>
              <a:ext uri="{FF2B5EF4-FFF2-40B4-BE49-F238E27FC236}">
                <a16:creationId xmlns:a16="http://schemas.microsoft.com/office/drawing/2014/main" id="{F22E145A-318B-EB45-B01C-CC3752C1A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206" y="3572359"/>
            <a:ext cx="6114978" cy="226657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42FC42-0BC8-2849-A6DE-423288231626}"/>
              </a:ext>
            </a:extLst>
          </p:cNvPr>
          <p:cNvSpPr txBox="1"/>
          <p:nvPr/>
        </p:nvSpPr>
        <p:spPr>
          <a:xfrm>
            <a:off x="7739123" y="4073864"/>
            <a:ext cx="1231257" cy="646331"/>
          </a:xfrm>
          <a:prstGeom prst="rect">
            <a:avLst/>
          </a:prstGeom>
          <a:noFill/>
        </p:spPr>
        <p:txBody>
          <a:bodyPr wrap="square" rtlCol="0">
            <a:spAutoFit/>
          </a:bodyPr>
          <a:lstStyle/>
          <a:p>
            <a:r>
              <a:rPr lang="en-US" dirty="0"/>
              <a:t>Other patterns</a:t>
            </a:r>
          </a:p>
        </p:txBody>
      </p:sp>
    </p:spTree>
    <p:extLst>
      <p:ext uri="{BB962C8B-B14F-4D97-AF65-F5344CB8AC3E}">
        <p14:creationId xmlns:p14="http://schemas.microsoft.com/office/powerpoint/2010/main" val="1514495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FD57-25F0-A044-ADFB-3DD9BD0E4494}"/>
              </a:ext>
            </a:extLst>
          </p:cNvPr>
          <p:cNvSpPr>
            <a:spLocks noGrp="1"/>
          </p:cNvSpPr>
          <p:nvPr>
            <p:ph type="title"/>
          </p:nvPr>
        </p:nvSpPr>
        <p:spPr/>
        <p:txBody>
          <a:bodyPr>
            <a:normAutofit/>
          </a:bodyPr>
          <a:lstStyle/>
          <a:p>
            <a:r>
              <a:rPr lang="en-US" sz="4000" dirty="0"/>
              <a:t>CNNs: Where do we get the filters?</a:t>
            </a:r>
          </a:p>
        </p:txBody>
      </p:sp>
      <p:sp>
        <p:nvSpPr>
          <p:cNvPr id="4" name="Slide Number Placeholder 3">
            <a:extLst>
              <a:ext uri="{FF2B5EF4-FFF2-40B4-BE49-F238E27FC236}">
                <a16:creationId xmlns:a16="http://schemas.microsoft.com/office/drawing/2014/main" id="{EC0306BE-A599-B841-AF2E-F971ADABAD1A}"/>
              </a:ext>
            </a:extLst>
          </p:cNvPr>
          <p:cNvSpPr>
            <a:spLocks noGrp="1"/>
          </p:cNvSpPr>
          <p:nvPr>
            <p:ph type="sldNum" sz="quarter" idx="12"/>
          </p:nvPr>
        </p:nvSpPr>
        <p:spPr/>
        <p:txBody>
          <a:bodyPr/>
          <a:lstStyle/>
          <a:p>
            <a:fld id="{9E7F3095-738A-4790-83C5-52C005F4D7A2}" type="slidenum">
              <a:rPr lang="en-CA" smtClean="0"/>
              <a:t>32</a:t>
            </a:fld>
            <a:endParaRPr lang="en-CA"/>
          </a:p>
        </p:txBody>
      </p:sp>
      <p:sp>
        <p:nvSpPr>
          <p:cNvPr id="5" name="TextBox 4">
            <a:extLst>
              <a:ext uri="{FF2B5EF4-FFF2-40B4-BE49-F238E27FC236}">
                <a16:creationId xmlns:a16="http://schemas.microsoft.com/office/drawing/2014/main" id="{4A6BA0A6-D0D4-374B-B3BE-AD35C8A8003B}"/>
              </a:ext>
            </a:extLst>
          </p:cNvPr>
          <p:cNvSpPr txBox="1"/>
          <p:nvPr/>
        </p:nvSpPr>
        <p:spPr>
          <a:xfrm>
            <a:off x="628650" y="2049504"/>
            <a:ext cx="7091665" cy="830997"/>
          </a:xfrm>
          <a:prstGeom prst="rect">
            <a:avLst/>
          </a:prstGeom>
          <a:noFill/>
        </p:spPr>
        <p:txBody>
          <a:bodyPr wrap="square" rtlCol="0">
            <a:spAutoFit/>
          </a:bodyPr>
          <a:lstStyle/>
          <a:p>
            <a:r>
              <a:rPr lang="en-US" sz="2400" dirty="0"/>
              <a:t>In practice, start with </a:t>
            </a:r>
            <a:r>
              <a:rPr lang="en-US" sz="2400" i="1" dirty="0"/>
              <a:t>random</a:t>
            </a:r>
            <a:r>
              <a:rPr lang="en-US" sz="2400" dirty="0"/>
              <a:t> filters – learn which features are important (edges? Regions? Color? Etc.)</a:t>
            </a:r>
          </a:p>
        </p:txBody>
      </p:sp>
    </p:spTree>
    <p:extLst>
      <p:ext uri="{BB962C8B-B14F-4D97-AF65-F5344CB8AC3E}">
        <p14:creationId xmlns:p14="http://schemas.microsoft.com/office/powerpoint/2010/main" val="114726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7F3095-738A-4790-83C5-52C005F4D7A2}" type="slidenum">
              <a:rPr lang="en-CA" smtClean="0"/>
              <a:t>33</a:t>
            </a:fld>
            <a:endParaRPr lang="en-CA"/>
          </a:p>
        </p:txBody>
      </p:sp>
      <p:sp>
        <p:nvSpPr>
          <p:cNvPr id="2" name="Title 1"/>
          <p:cNvSpPr>
            <a:spLocks noGrp="1"/>
          </p:cNvSpPr>
          <p:nvPr>
            <p:ph type="title" idx="4294967295"/>
          </p:nvPr>
        </p:nvSpPr>
        <p:spPr>
          <a:xfrm>
            <a:off x="720725" y="623104"/>
            <a:ext cx="7854950" cy="914400"/>
          </a:xfrm>
        </p:spPr>
        <p:txBody>
          <a:bodyPr/>
          <a:lstStyle/>
          <a:p>
            <a:r>
              <a:rPr lang="en-US" dirty="0"/>
              <a:t>Example of features in each layer</a:t>
            </a:r>
          </a:p>
        </p:txBody>
      </p:sp>
      <p:pic>
        <p:nvPicPr>
          <p:cNvPr id="5" name="Picture 4"/>
          <p:cNvPicPr>
            <a:picLocks noChangeAspect="1"/>
          </p:cNvPicPr>
          <p:nvPr/>
        </p:nvPicPr>
        <p:blipFill>
          <a:blip r:embed="rId2"/>
          <a:stretch>
            <a:fillRect/>
          </a:stretch>
        </p:blipFill>
        <p:spPr>
          <a:xfrm>
            <a:off x="0" y="2167758"/>
            <a:ext cx="9144000" cy="2522483"/>
          </a:xfrm>
          <a:prstGeom prst="rect">
            <a:avLst/>
          </a:prstGeom>
        </p:spPr>
      </p:pic>
      <p:sp>
        <p:nvSpPr>
          <p:cNvPr id="6" name="Rectangle 5"/>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2147969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7F3095-738A-4790-83C5-52C005F4D7A2}" type="slidenum">
              <a:rPr lang="en-CA" smtClean="0"/>
              <a:t>34</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0000" t="2345" r="59762" b="-4387"/>
          <a:stretch/>
        </p:blipFill>
        <p:spPr>
          <a:xfrm>
            <a:off x="1929493" y="365126"/>
            <a:ext cx="4528457" cy="6180014"/>
          </a:xfrm>
          <a:prstGeom prst="rect">
            <a:avLst/>
          </a:prstGeom>
        </p:spPr>
      </p:pic>
      <p:sp>
        <p:nvSpPr>
          <p:cNvPr id="8" name="Rectangle 7"/>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891793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7F3095-738A-4790-83C5-52C005F4D7A2}" type="slidenum">
              <a:rPr lang="en-CA" smtClean="0"/>
              <a:t>35</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9881" t="2346" r="40119"/>
          <a:stretch/>
        </p:blipFill>
        <p:spPr>
          <a:xfrm>
            <a:off x="2002970" y="574960"/>
            <a:ext cx="4650922" cy="6146516"/>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843766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7F3095-738A-4790-83C5-52C005F4D7A2}" type="slidenum">
              <a:rPr lang="en-CA" smtClean="0"/>
              <a:t>36</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9167" t="2346" r="20238"/>
          <a:stretch/>
        </p:blipFill>
        <p:spPr>
          <a:xfrm>
            <a:off x="1839686" y="0"/>
            <a:ext cx="5116285" cy="6566105"/>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1461948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7F3095-738A-4790-83C5-52C005F4D7A2}" type="slidenum">
              <a:rPr lang="en-CA" smtClean="0"/>
              <a:t>37</a:t>
            </a:fld>
            <a:endParaRPr lang="en-CA"/>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9286" t="2346"/>
          <a:stretch/>
        </p:blipFill>
        <p:spPr>
          <a:xfrm>
            <a:off x="1774370" y="365126"/>
            <a:ext cx="4920344" cy="6278350"/>
          </a:xfrm>
          <a:prstGeom prst="rect">
            <a:avLst/>
          </a:prstGeom>
        </p:spPr>
      </p:pic>
      <p:sp>
        <p:nvSpPr>
          <p:cNvPr id="5" name="Rectangle 4"/>
          <p:cNvSpPr/>
          <p:nvPr/>
        </p:nvSpPr>
        <p:spPr>
          <a:xfrm>
            <a:off x="0" y="6456020"/>
            <a:ext cx="9296400" cy="369332"/>
          </a:xfrm>
          <a:prstGeom prst="rect">
            <a:avLst/>
          </a:prstGeom>
        </p:spPr>
        <p:txBody>
          <a:bodyPr wrap="square">
            <a:spAutoFit/>
          </a:bodyPr>
          <a:lstStyle/>
          <a:p>
            <a:r>
              <a:rPr lang="en-US" dirty="0"/>
              <a:t>https://</a:t>
            </a:r>
            <a:r>
              <a:rPr lang="en-US" dirty="0" err="1"/>
              <a:t>www.cs.princeton.edu</a:t>
            </a:r>
            <a:r>
              <a:rPr lang="en-US" dirty="0"/>
              <a:t>/~</a:t>
            </a:r>
            <a:r>
              <a:rPr lang="en-US" dirty="0" err="1"/>
              <a:t>rajeshr</a:t>
            </a:r>
            <a:r>
              <a:rPr lang="en-US" dirty="0"/>
              <a:t>/papers/icml09-ConvolutionalDeepBeliefNetworks.pdf</a:t>
            </a:r>
          </a:p>
        </p:txBody>
      </p:sp>
    </p:spTree>
    <p:extLst>
      <p:ext uri="{BB962C8B-B14F-4D97-AF65-F5344CB8AC3E}">
        <p14:creationId xmlns:p14="http://schemas.microsoft.com/office/powerpoint/2010/main" val="3339151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4C6D23-3A7F-4A28-A878-93EAA571920F}" type="slidenum">
              <a:rPr lang="en-CA" smtClean="0"/>
              <a:t>38</a:t>
            </a:fld>
            <a:endParaRPr lang="en-CA"/>
          </a:p>
        </p:txBody>
      </p:sp>
      <p:sp>
        <p:nvSpPr>
          <p:cNvPr id="2" name="Title 1"/>
          <p:cNvSpPr>
            <a:spLocks noGrp="1"/>
          </p:cNvSpPr>
          <p:nvPr>
            <p:ph type="title" idx="4294967295"/>
          </p:nvPr>
        </p:nvSpPr>
        <p:spPr>
          <a:xfrm>
            <a:off x="1065508" y="499790"/>
            <a:ext cx="6032421" cy="914400"/>
          </a:xfrm>
        </p:spPr>
        <p:txBody>
          <a:bodyPr/>
          <a:lstStyle/>
          <a:p>
            <a:r>
              <a:rPr lang="en-CA" sz="3600" dirty="0"/>
              <a:t>Units in Layer 3 of a CNN for object recognition</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756" y="1896124"/>
            <a:ext cx="4189926" cy="4149149"/>
          </a:xfrm>
          <a:prstGeom prst="rect">
            <a:avLst/>
          </a:prstGeom>
        </p:spPr>
      </p:pic>
      <p:sp>
        <p:nvSpPr>
          <p:cNvPr id="5" name="TextBox 4"/>
          <p:cNvSpPr txBox="1"/>
          <p:nvPr/>
        </p:nvSpPr>
        <p:spPr>
          <a:xfrm>
            <a:off x="425529"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2518257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4C6D23-3A7F-4A28-A878-93EAA571920F}" type="slidenum">
              <a:rPr lang="en-CA" smtClean="0"/>
              <a:t>39</a:t>
            </a:fld>
            <a:endParaRPr lang="en-CA"/>
          </a:p>
        </p:txBody>
      </p:sp>
      <p:pic>
        <p:nvPicPr>
          <p:cNvPr id="4" name="Content Placeholder 3" descr="Screen Clipping"/>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71211" y="1619578"/>
            <a:ext cx="3021013" cy="4475163"/>
          </a:xfrm>
        </p:spPr>
      </p:pic>
      <p:sp>
        <p:nvSpPr>
          <p:cNvPr id="5" name="TextBox 4"/>
          <p:cNvSpPr txBox="1"/>
          <p:nvPr/>
        </p:nvSpPr>
        <p:spPr>
          <a:xfrm>
            <a:off x="628650" y="6094741"/>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
        <p:nvSpPr>
          <p:cNvPr id="8" name="Title 1">
            <a:extLst>
              <a:ext uri="{FF2B5EF4-FFF2-40B4-BE49-F238E27FC236}">
                <a16:creationId xmlns:a16="http://schemas.microsoft.com/office/drawing/2014/main" id="{D26E7922-7862-FE4E-A035-0ED3BF8E8388}"/>
              </a:ext>
            </a:extLst>
          </p:cNvPr>
          <p:cNvSpPr txBox="1">
            <a:spLocks/>
          </p:cNvSpPr>
          <p:nvPr/>
        </p:nvSpPr>
        <p:spPr bwMode="auto">
          <a:xfrm>
            <a:off x="1065508" y="499790"/>
            <a:ext cx="6032421"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a:lstStyle>
          <a:p>
            <a:r>
              <a:rPr lang="en-CA" sz="3600" dirty="0"/>
              <a:t>Units in Layer 4 of a CNN for object recognition</a:t>
            </a:r>
          </a:p>
        </p:txBody>
      </p:sp>
    </p:spTree>
    <p:extLst>
      <p:ext uri="{BB962C8B-B14F-4D97-AF65-F5344CB8AC3E}">
        <p14:creationId xmlns:p14="http://schemas.microsoft.com/office/powerpoint/2010/main" val="226119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0D1390-3A65-DA44-BE68-8EB9C3E933AE}"/>
              </a:ext>
            </a:extLst>
          </p:cNvPr>
          <p:cNvPicPr>
            <a:picLocks noChangeAspect="1"/>
          </p:cNvPicPr>
          <p:nvPr/>
        </p:nvPicPr>
        <p:blipFill>
          <a:blip r:embed="rId2"/>
          <a:stretch>
            <a:fillRect/>
          </a:stretch>
        </p:blipFill>
        <p:spPr>
          <a:xfrm>
            <a:off x="304800" y="914400"/>
            <a:ext cx="8755727" cy="5262568"/>
          </a:xfrm>
          <a:prstGeom prst="rect">
            <a:avLst/>
          </a:prstGeom>
        </p:spPr>
      </p:pic>
      <p:sp>
        <p:nvSpPr>
          <p:cNvPr id="9" name="Rectangle 8">
            <a:extLst>
              <a:ext uri="{FF2B5EF4-FFF2-40B4-BE49-F238E27FC236}">
                <a16:creationId xmlns:a16="http://schemas.microsoft.com/office/drawing/2014/main" id="{E1ADC746-F1A9-174E-8E69-6B2DB7EA31D2}"/>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481406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Units in Layer 5</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304" y="1522033"/>
            <a:ext cx="2486083" cy="5049255"/>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041" y="2034806"/>
            <a:ext cx="3390466" cy="3496418"/>
          </a:xfrm>
          <a:prstGeom prst="rect">
            <a:avLst/>
          </a:prstGeom>
        </p:spPr>
      </p:pic>
      <p:sp>
        <p:nvSpPr>
          <p:cNvPr id="3" name="Slide Number Placeholder 2"/>
          <p:cNvSpPr>
            <a:spLocks noGrp="1"/>
          </p:cNvSpPr>
          <p:nvPr>
            <p:ph type="sldNum" sz="quarter" idx="12"/>
          </p:nvPr>
        </p:nvSpPr>
        <p:spPr/>
        <p:txBody>
          <a:bodyPr/>
          <a:lstStyle/>
          <a:p>
            <a:fld id="{EF4C6D23-3A7F-4A28-A878-93EAA571920F}" type="slidenum">
              <a:rPr lang="en-CA" smtClean="0"/>
              <a:t>40</a:t>
            </a:fld>
            <a:endParaRPr lang="en-CA"/>
          </a:p>
        </p:txBody>
      </p:sp>
      <p:sp>
        <p:nvSpPr>
          <p:cNvPr id="6" name="TextBox 5"/>
          <p:cNvSpPr txBox="1"/>
          <p:nvPr/>
        </p:nvSpPr>
        <p:spPr>
          <a:xfrm>
            <a:off x="1670985" y="6591436"/>
            <a:ext cx="6032421" cy="261610"/>
          </a:xfrm>
          <a:prstGeom prst="rect">
            <a:avLst/>
          </a:prstGeom>
          <a:noFill/>
        </p:spPr>
        <p:txBody>
          <a:bodyPr wrap="none" rtlCol="0">
            <a:spAutoFit/>
          </a:bodyPr>
          <a:lstStyle/>
          <a:p>
            <a:r>
              <a:rPr lang="en-CA" sz="1100" dirty="0"/>
              <a:t>Matthew </a:t>
            </a:r>
            <a:r>
              <a:rPr lang="en-CA" sz="1100" dirty="0" err="1"/>
              <a:t>Zeiler</a:t>
            </a:r>
            <a:r>
              <a:rPr lang="en-CA" sz="1100" dirty="0"/>
              <a:t> and Rob Fergus, “Visualizing and Understanding Convolutional Networks” (ECCV 2014)</a:t>
            </a:r>
          </a:p>
        </p:txBody>
      </p:sp>
    </p:spTree>
    <p:extLst>
      <p:ext uri="{BB962C8B-B14F-4D97-AF65-F5344CB8AC3E}">
        <p14:creationId xmlns:p14="http://schemas.microsoft.com/office/powerpoint/2010/main" val="3162935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D33E55D-567F-5345-816D-7640399646B9}"/>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D9C4AB5A-6681-FC42-BE4E-FC9F760B7407}"/>
              </a:ext>
            </a:extLst>
          </p:cNvPr>
          <p:cNvSpPr>
            <a:spLocks noGrp="1"/>
          </p:cNvSpPr>
          <p:nvPr>
            <p:ph type="sldNum" sz="quarter" idx="12"/>
          </p:nvPr>
        </p:nvSpPr>
        <p:spPr/>
        <p:txBody>
          <a:bodyPr/>
          <a:lstStyle/>
          <a:p>
            <a:fld id="{354DEEC5-EA09-464B-9CF2-C5C5C68E1237}" type="slidenum">
              <a:rPr lang="en-US" smtClean="0"/>
              <a:pPr/>
              <a:t>41</a:t>
            </a:fld>
            <a:endParaRPr lang="en-US"/>
          </a:p>
        </p:txBody>
      </p:sp>
      <p:pic>
        <p:nvPicPr>
          <p:cNvPr id="5" name="Picture 4" descr="Table&#10;&#10;Description automatically generated">
            <a:extLst>
              <a:ext uri="{FF2B5EF4-FFF2-40B4-BE49-F238E27FC236}">
                <a16:creationId xmlns:a16="http://schemas.microsoft.com/office/drawing/2014/main" id="{7807D684-DA52-B849-8A4F-13FB27477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9091"/>
            <a:ext cx="9144000" cy="5779817"/>
          </a:xfrm>
          <a:prstGeom prst="rect">
            <a:avLst/>
          </a:prstGeom>
        </p:spPr>
      </p:pic>
    </p:spTree>
    <p:extLst>
      <p:ext uri="{BB962C8B-B14F-4D97-AF65-F5344CB8AC3E}">
        <p14:creationId xmlns:p14="http://schemas.microsoft.com/office/powerpoint/2010/main" val="1986330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2C1C-12F6-7E4E-9CD9-7C307E9590D4}"/>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E85B2BF9-0E0A-C847-A6BE-B01CAAA58070}"/>
              </a:ext>
            </a:extLst>
          </p:cNvPr>
          <p:cNvSpPr>
            <a:spLocks noGrp="1"/>
          </p:cNvSpPr>
          <p:nvPr>
            <p:ph type="sldNum" sz="quarter" idx="12"/>
          </p:nvPr>
        </p:nvSpPr>
        <p:spPr/>
        <p:txBody>
          <a:bodyPr/>
          <a:lstStyle/>
          <a:p>
            <a:fld id="{354DEEC5-EA09-464B-9CF2-C5C5C68E1237}" type="slidenum">
              <a:rPr lang="en-US" smtClean="0"/>
              <a:pPr/>
              <a:t>42</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2ED0431C-CF6B-2344-A3A7-68233E5F4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1478"/>
            <a:ext cx="9144000" cy="3353471"/>
          </a:xfrm>
          <a:prstGeom prst="rect">
            <a:avLst/>
          </a:prstGeom>
        </p:spPr>
      </p:pic>
      <p:sp>
        <p:nvSpPr>
          <p:cNvPr id="6" name="Rectangle 5">
            <a:extLst>
              <a:ext uri="{FF2B5EF4-FFF2-40B4-BE49-F238E27FC236}">
                <a16:creationId xmlns:a16="http://schemas.microsoft.com/office/drawing/2014/main" id="{1533A0E7-E372-B345-880C-EC1C6785F8D0}"/>
              </a:ext>
            </a:extLst>
          </p:cNvPr>
          <p:cNvSpPr/>
          <p:nvPr/>
        </p:nvSpPr>
        <p:spPr>
          <a:xfrm>
            <a:off x="1059083" y="5987018"/>
            <a:ext cx="5631084" cy="369332"/>
          </a:xfrm>
          <a:prstGeom prst="rect">
            <a:avLst/>
          </a:prstGeom>
        </p:spPr>
        <p:txBody>
          <a:bodyPr wrap="square">
            <a:spAutoFit/>
          </a:bodyPr>
          <a:lstStyle/>
          <a:p>
            <a:r>
              <a:rPr lang="en-US" dirty="0"/>
              <a:t>https://</a:t>
            </a:r>
            <a:r>
              <a:rPr lang="en-US" dirty="0" err="1"/>
              <a:t>www.tensorflow.org</a:t>
            </a:r>
            <a:r>
              <a:rPr lang="en-US" dirty="0"/>
              <a:t>/tutorials/images/</a:t>
            </a:r>
            <a:r>
              <a:rPr lang="en-US" dirty="0" err="1"/>
              <a:t>cnn</a:t>
            </a:r>
            <a:endParaRPr lang="en-US" dirty="0"/>
          </a:p>
        </p:txBody>
      </p:sp>
    </p:spTree>
    <p:extLst>
      <p:ext uri="{BB962C8B-B14F-4D97-AF65-F5344CB8AC3E}">
        <p14:creationId xmlns:p14="http://schemas.microsoft.com/office/powerpoint/2010/main" val="2252807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13B394-F818-E64B-932B-F9DCC91EC90A}"/>
              </a:ext>
            </a:extLst>
          </p:cNvPr>
          <p:cNvSpPr>
            <a:spLocks noGrp="1"/>
          </p:cNvSpPr>
          <p:nvPr>
            <p:ph type="ftr" sz="quarter" idx="11"/>
          </p:nvPr>
        </p:nvSpPr>
        <p:spPr/>
        <p:txBody>
          <a:bodyPr/>
          <a:lstStyle/>
          <a:p>
            <a:pPr>
              <a:defRPr/>
            </a:pPr>
            <a:r>
              <a:rPr lang="en-US"/>
              <a:t>Bill Howe, UW</a:t>
            </a:r>
          </a:p>
        </p:txBody>
      </p:sp>
      <p:sp>
        <p:nvSpPr>
          <p:cNvPr id="3" name="Slide Number Placeholder 2">
            <a:extLst>
              <a:ext uri="{FF2B5EF4-FFF2-40B4-BE49-F238E27FC236}">
                <a16:creationId xmlns:a16="http://schemas.microsoft.com/office/drawing/2014/main" id="{79438E64-1B5E-AB4B-BDE6-BDB3CCFD2E15}"/>
              </a:ext>
            </a:extLst>
          </p:cNvPr>
          <p:cNvSpPr>
            <a:spLocks noGrp="1"/>
          </p:cNvSpPr>
          <p:nvPr>
            <p:ph type="sldNum" sz="quarter" idx="12"/>
          </p:nvPr>
        </p:nvSpPr>
        <p:spPr/>
        <p:txBody>
          <a:bodyPr/>
          <a:lstStyle/>
          <a:p>
            <a:fld id="{354DEEC5-EA09-464B-9CF2-C5C5C68E1237}" type="slidenum">
              <a:rPr lang="en-US" smtClean="0"/>
              <a:pPr/>
              <a:t>43</a:t>
            </a:fld>
            <a:endParaRPr lang="en-US"/>
          </a:p>
        </p:txBody>
      </p:sp>
      <p:pic>
        <p:nvPicPr>
          <p:cNvPr id="5" name="Picture 4" descr="Graphical user interface, chart, line chart&#10;&#10;Description automatically generated">
            <a:extLst>
              <a:ext uri="{FF2B5EF4-FFF2-40B4-BE49-F238E27FC236}">
                <a16:creationId xmlns:a16="http://schemas.microsoft.com/office/drawing/2014/main" id="{0CB8F598-F661-5D43-B054-FA7DA8E60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4624"/>
            <a:ext cx="9144000" cy="5047728"/>
          </a:xfrm>
          <a:prstGeom prst="rect">
            <a:avLst/>
          </a:prstGeom>
        </p:spPr>
      </p:pic>
      <p:sp>
        <p:nvSpPr>
          <p:cNvPr id="6" name="Rectangle 5">
            <a:extLst>
              <a:ext uri="{FF2B5EF4-FFF2-40B4-BE49-F238E27FC236}">
                <a16:creationId xmlns:a16="http://schemas.microsoft.com/office/drawing/2014/main" id="{4EA8F243-0306-B84D-83BB-1083C86C73BF}"/>
              </a:ext>
            </a:extLst>
          </p:cNvPr>
          <p:cNvSpPr/>
          <p:nvPr/>
        </p:nvSpPr>
        <p:spPr>
          <a:xfrm>
            <a:off x="1059083" y="5987018"/>
            <a:ext cx="5631084" cy="369332"/>
          </a:xfrm>
          <a:prstGeom prst="rect">
            <a:avLst/>
          </a:prstGeom>
        </p:spPr>
        <p:txBody>
          <a:bodyPr wrap="square">
            <a:spAutoFit/>
          </a:bodyPr>
          <a:lstStyle/>
          <a:p>
            <a:r>
              <a:rPr lang="en-US" dirty="0"/>
              <a:t>https://</a:t>
            </a:r>
            <a:r>
              <a:rPr lang="en-US" dirty="0" err="1"/>
              <a:t>www.tensorflow.org</a:t>
            </a:r>
            <a:r>
              <a:rPr lang="en-US" dirty="0"/>
              <a:t>/tutorials/images/</a:t>
            </a:r>
            <a:r>
              <a:rPr lang="en-US" dirty="0" err="1"/>
              <a:t>cnn</a:t>
            </a:r>
            <a:endParaRPr lang="en-US" dirty="0"/>
          </a:p>
        </p:txBody>
      </p:sp>
      <p:sp>
        <p:nvSpPr>
          <p:cNvPr id="8" name="Rounded Rectangular Callout 7">
            <a:extLst>
              <a:ext uri="{FF2B5EF4-FFF2-40B4-BE49-F238E27FC236}">
                <a16:creationId xmlns:a16="http://schemas.microsoft.com/office/drawing/2014/main" id="{90481B10-3203-044C-83B9-973E1C1DD7F0}"/>
              </a:ext>
            </a:extLst>
          </p:cNvPr>
          <p:cNvSpPr/>
          <p:nvPr/>
        </p:nvSpPr>
        <p:spPr>
          <a:xfrm>
            <a:off x="6319776" y="3264060"/>
            <a:ext cx="2367023" cy="995424"/>
          </a:xfrm>
          <a:prstGeom prst="wedgeRoundRectCallout">
            <a:avLst>
              <a:gd name="adj1" fmla="val -116050"/>
              <a:gd name="adj2" fmla="val 13665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is the difference between accuracy and </a:t>
            </a:r>
            <a:r>
              <a:rPr lang="en-US" dirty="0" err="1"/>
              <a:t>val_accuracy</a:t>
            </a:r>
            <a:r>
              <a:rPr lang="en-US" dirty="0"/>
              <a:t>?</a:t>
            </a:r>
          </a:p>
        </p:txBody>
      </p:sp>
    </p:spTree>
    <p:extLst>
      <p:ext uri="{BB962C8B-B14F-4D97-AF65-F5344CB8AC3E}">
        <p14:creationId xmlns:p14="http://schemas.microsoft.com/office/powerpoint/2010/main" val="2392021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2BAB-8CBA-5C44-ADE3-FA87B510547B}"/>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45588BC2-0237-F84F-9E56-38FDA00D0D83}"/>
              </a:ext>
            </a:extLst>
          </p:cNvPr>
          <p:cNvSpPr>
            <a:spLocks noGrp="1"/>
          </p:cNvSpPr>
          <p:nvPr>
            <p:ph idx="1"/>
          </p:nvPr>
        </p:nvSpPr>
        <p:spPr/>
        <p:txBody>
          <a:bodyPr/>
          <a:lstStyle/>
          <a:p>
            <a:r>
              <a:rPr lang="en-US" sz="2800" dirty="0">
                <a:solidFill>
                  <a:schemeClr val="bg1">
                    <a:lumMod val="65000"/>
                  </a:schemeClr>
                </a:solidFill>
              </a:rPr>
              <a:t>CNN Example by Code for Image Classification</a:t>
            </a:r>
          </a:p>
          <a:p>
            <a:pPr lvl="1"/>
            <a:r>
              <a:rPr lang="en-US" sz="2400" dirty="0">
                <a:solidFill>
                  <a:schemeClr val="bg1">
                    <a:lumMod val="65000"/>
                  </a:schemeClr>
                </a:solidFill>
              </a:rPr>
              <a:t>Learning Objective: What is a “Convolutional Layer” and why do we use it?</a:t>
            </a:r>
          </a:p>
          <a:p>
            <a:pPr lvl="1"/>
            <a:r>
              <a:rPr lang="en-US" sz="2400" dirty="0">
                <a:solidFill>
                  <a:schemeClr val="bg1">
                    <a:lumMod val="65000"/>
                  </a:schemeClr>
                </a:solidFill>
              </a:rPr>
              <a:t>Learning Objective: What is a “Max Pooling Layer” and why do we use it?</a:t>
            </a:r>
          </a:p>
          <a:p>
            <a:r>
              <a:rPr lang="en-US" sz="2800" dirty="0"/>
              <a:t>Aside on Deep Learning Frameworks (</a:t>
            </a:r>
            <a:r>
              <a:rPr lang="en-US" sz="2800" dirty="0" err="1"/>
              <a:t>Tensorflow</a:t>
            </a:r>
            <a:r>
              <a:rPr lang="en-US" sz="2800" dirty="0"/>
              <a:t>, </a:t>
            </a:r>
            <a:r>
              <a:rPr lang="en-US" sz="2800" dirty="0" err="1"/>
              <a:t>PyTorch</a:t>
            </a:r>
            <a:r>
              <a:rPr lang="en-US" sz="2800" dirty="0"/>
              <a:t>, etc.)</a:t>
            </a:r>
          </a:p>
          <a:p>
            <a:r>
              <a:rPr lang="en-US" sz="2800" dirty="0">
                <a:solidFill>
                  <a:schemeClr val="bg1">
                    <a:lumMod val="65000"/>
                  </a:schemeClr>
                </a:solidFill>
              </a:rPr>
              <a:t>CNN Example by Task for Face Recognition</a:t>
            </a:r>
          </a:p>
          <a:p>
            <a:r>
              <a:rPr lang="en-US" sz="2800" dirty="0">
                <a:solidFill>
                  <a:schemeClr val="bg1">
                    <a:lumMod val="65000"/>
                  </a:schemeClr>
                </a:solidFill>
              </a:rPr>
              <a:t>DL Recap</a:t>
            </a:r>
          </a:p>
        </p:txBody>
      </p:sp>
      <p:sp>
        <p:nvSpPr>
          <p:cNvPr id="4" name="Footer Placeholder 3">
            <a:extLst>
              <a:ext uri="{FF2B5EF4-FFF2-40B4-BE49-F238E27FC236}">
                <a16:creationId xmlns:a16="http://schemas.microsoft.com/office/drawing/2014/main" id="{7932E51E-ED46-654C-A02E-2F379DC342E2}"/>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0441F893-80E8-1F49-8F5A-C32815AAB89D}"/>
              </a:ext>
            </a:extLst>
          </p:cNvPr>
          <p:cNvSpPr>
            <a:spLocks noGrp="1"/>
          </p:cNvSpPr>
          <p:nvPr>
            <p:ph type="sldNum" sz="quarter" idx="12"/>
          </p:nvPr>
        </p:nvSpPr>
        <p:spPr/>
        <p:txBody>
          <a:bodyPr/>
          <a:lstStyle/>
          <a:p>
            <a:fld id="{A12D6CCC-2396-634D-8A9D-DFA1A30244AA}" type="slidenum">
              <a:rPr lang="en-US" smtClean="0"/>
              <a:pPr/>
              <a:t>44</a:t>
            </a:fld>
            <a:endParaRPr lang="en-US"/>
          </a:p>
        </p:txBody>
      </p:sp>
    </p:spTree>
    <p:extLst>
      <p:ext uri="{BB962C8B-B14F-4D97-AF65-F5344CB8AC3E}">
        <p14:creationId xmlns:p14="http://schemas.microsoft.com/office/powerpoint/2010/main" val="3374150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B2BAB-8CBA-5C44-ADE3-FA87B510547B}"/>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45588BC2-0237-F84F-9E56-38FDA00D0D83}"/>
              </a:ext>
            </a:extLst>
          </p:cNvPr>
          <p:cNvSpPr>
            <a:spLocks noGrp="1"/>
          </p:cNvSpPr>
          <p:nvPr>
            <p:ph idx="1"/>
          </p:nvPr>
        </p:nvSpPr>
        <p:spPr/>
        <p:txBody>
          <a:bodyPr/>
          <a:lstStyle/>
          <a:p>
            <a:r>
              <a:rPr lang="en-US" sz="2800" dirty="0">
                <a:solidFill>
                  <a:schemeClr val="bg1">
                    <a:lumMod val="65000"/>
                  </a:schemeClr>
                </a:solidFill>
              </a:rPr>
              <a:t>CNN Example by Code for Image Classification</a:t>
            </a:r>
          </a:p>
          <a:p>
            <a:pPr lvl="1"/>
            <a:r>
              <a:rPr lang="en-US" sz="2400" dirty="0">
                <a:solidFill>
                  <a:schemeClr val="bg1">
                    <a:lumMod val="65000"/>
                  </a:schemeClr>
                </a:solidFill>
              </a:rPr>
              <a:t>Learning Objective: What is a “Convolutional Layer” and why do we use it?</a:t>
            </a:r>
          </a:p>
          <a:p>
            <a:pPr lvl="1"/>
            <a:r>
              <a:rPr lang="en-US" sz="2400" dirty="0">
                <a:solidFill>
                  <a:schemeClr val="bg1">
                    <a:lumMod val="65000"/>
                  </a:schemeClr>
                </a:solidFill>
              </a:rPr>
              <a:t>Learning Objective: What is a “Max Pooling Layer” and why do we use it?</a:t>
            </a:r>
          </a:p>
          <a:p>
            <a:r>
              <a:rPr lang="en-US" sz="2800" dirty="0">
                <a:solidFill>
                  <a:schemeClr val="bg1">
                    <a:lumMod val="65000"/>
                  </a:schemeClr>
                </a:solidFill>
              </a:rPr>
              <a:t>Aside on Deep Learning Frameworks (</a:t>
            </a:r>
            <a:r>
              <a:rPr lang="en-US" sz="2800" dirty="0" err="1">
                <a:solidFill>
                  <a:schemeClr val="bg1">
                    <a:lumMod val="65000"/>
                  </a:schemeClr>
                </a:solidFill>
              </a:rPr>
              <a:t>Tensorflow</a:t>
            </a:r>
            <a:r>
              <a:rPr lang="en-US" sz="2800" dirty="0">
                <a:solidFill>
                  <a:schemeClr val="bg1">
                    <a:lumMod val="65000"/>
                  </a:schemeClr>
                </a:solidFill>
              </a:rPr>
              <a:t>, </a:t>
            </a:r>
            <a:r>
              <a:rPr lang="en-US" sz="2800" dirty="0" err="1">
                <a:solidFill>
                  <a:schemeClr val="bg1">
                    <a:lumMod val="65000"/>
                  </a:schemeClr>
                </a:solidFill>
              </a:rPr>
              <a:t>PyTorch</a:t>
            </a:r>
            <a:r>
              <a:rPr lang="en-US" sz="2800" dirty="0">
                <a:solidFill>
                  <a:schemeClr val="bg1">
                    <a:lumMod val="65000"/>
                  </a:schemeClr>
                </a:solidFill>
              </a:rPr>
              <a:t>, etc.)</a:t>
            </a:r>
          </a:p>
          <a:p>
            <a:r>
              <a:rPr lang="en-US" sz="2800" dirty="0"/>
              <a:t>Return Face Recognition</a:t>
            </a:r>
          </a:p>
          <a:p>
            <a:r>
              <a:rPr lang="en-US" sz="2800" dirty="0">
                <a:solidFill>
                  <a:schemeClr val="bg1">
                    <a:lumMod val="65000"/>
                  </a:schemeClr>
                </a:solidFill>
              </a:rPr>
              <a:t>DL Recap</a:t>
            </a:r>
          </a:p>
        </p:txBody>
      </p:sp>
      <p:sp>
        <p:nvSpPr>
          <p:cNvPr id="4" name="Footer Placeholder 3">
            <a:extLst>
              <a:ext uri="{FF2B5EF4-FFF2-40B4-BE49-F238E27FC236}">
                <a16:creationId xmlns:a16="http://schemas.microsoft.com/office/drawing/2014/main" id="{7932E51E-ED46-654C-A02E-2F379DC342E2}"/>
              </a:ext>
            </a:extLst>
          </p:cNvPr>
          <p:cNvSpPr>
            <a:spLocks noGrp="1"/>
          </p:cNvSpPr>
          <p:nvPr>
            <p:ph type="ftr" sz="quarter" idx="11"/>
          </p:nvPr>
        </p:nvSpPr>
        <p:spPr/>
        <p:txBody>
          <a:bodyPr/>
          <a:lstStyle/>
          <a:p>
            <a:pPr>
              <a:defRPr/>
            </a:pPr>
            <a:r>
              <a:rPr lang="en-US"/>
              <a:t>Bill Howe, UW</a:t>
            </a:r>
            <a:endParaRPr lang="en-US" dirty="0"/>
          </a:p>
        </p:txBody>
      </p:sp>
      <p:sp>
        <p:nvSpPr>
          <p:cNvPr id="5" name="Slide Number Placeholder 4">
            <a:extLst>
              <a:ext uri="{FF2B5EF4-FFF2-40B4-BE49-F238E27FC236}">
                <a16:creationId xmlns:a16="http://schemas.microsoft.com/office/drawing/2014/main" id="{0441F893-80E8-1F49-8F5A-C32815AAB89D}"/>
              </a:ext>
            </a:extLst>
          </p:cNvPr>
          <p:cNvSpPr>
            <a:spLocks noGrp="1"/>
          </p:cNvSpPr>
          <p:nvPr>
            <p:ph type="sldNum" sz="quarter" idx="12"/>
          </p:nvPr>
        </p:nvSpPr>
        <p:spPr/>
        <p:txBody>
          <a:bodyPr/>
          <a:lstStyle/>
          <a:p>
            <a:fld id="{A12D6CCC-2396-634D-8A9D-DFA1A30244AA}" type="slidenum">
              <a:rPr lang="en-US" smtClean="0"/>
              <a:pPr/>
              <a:t>45</a:t>
            </a:fld>
            <a:endParaRPr lang="en-US"/>
          </a:p>
        </p:txBody>
      </p:sp>
    </p:spTree>
    <p:extLst>
      <p:ext uri="{BB962C8B-B14F-4D97-AF65-F5344CB8AC3E}">
        <p14:creationId xmlns:p14="http://schemas.microsoft.com/office/powerpoint/2010/main" val="3612186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516" y="219559"/>
            <a:ext cx="8092834" cy="908175"/>
          </a:xfrm>
        </p:spPr>
        <p:txBody>
          <a:bodyPr>
            <a:normAutofit/>
          </a:bodyPr>
          <a:lstStyle/>
          <a:p>
            <a:r>
              <a:rPr lang="en-CA" sz="3300" dirty="0"/>
              <a:t>Understanding How Neural Networks See</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7F3095-738A-4790-83C5-52C005F4D7A2}"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667" y="1278592"/>
            <a:ext cx="4983912" cy="4496190"/>
          </a:xfrm>
          <a:prstGeom prst="rect">
            <a:avLst/>
          </a:prstGeom>
        </p:spPr>
      </p:pic>
    </p:spTree>
    <p:extLst>
      <p:ext uri="{BB962C8B-B14F-4D97-AF65-F5344CB8AC3E}">
        <p14:creationId xmlns:p14="http://schemas.microsoft.com/office/powerpoint/2010/main" val="1241883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Example: Recognizing Faces</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90689"/>
            <a:ext cx="4251482" cy="1158146"/>
          </a:xfrm>
        </p:spPr>
      </p:pic>
      <p:sp>
        <p:nvSpPr>
          <p:cNvPr id="4" name="Slide Number Placeholder 3"/>
          <p:cNvSpPr>
            <a:spLocks noGrp="1"/>
          </p:cNvSpPr>
          <p:nvPr>
            <p:ph type="sldNum" sz="quarter" idx="12"/>
          </p:nvPr>
        </p:nvSpPr>
        <p:spPr/>
        <p:txBody>
          <a:bodyPr/>
          <a:lstStyle/>
          <a:p>
            <a:fld id="{9E7F3095-738A-4790-83C5-52C005F4D7A2}" type="slidenum">
              <a:rPr lang="en-CA" smtClean="0"/>
              <a:t>47</a:t>
            </a:fld>
            <a:endParaRPr lang="en-CA"/>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055" y="1690689"/>
            <a:ext cx="2569335" cy="1158146"/>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4236" y="1690688"/>
            <a:ext cx="1322943" cy="1158147"/>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3985" y="2917823"/>
            <a:ext cx="2304288" cy="1213075"/>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7376" y="4311293"/>
            <a:ext cx="2457643" cy="962052"/>
          </a:xfrm>
          <a:prstGeom prst="rect">
            <a:avLst/>
          </a:prstGeom>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8125" y="2917822"/>
            <a:ext cx="2361985" cy="1256576"/>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651" y="4265991"/>
            <a:ext cx="1481692" cy="993605"/>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705" y="4265991"/>
            <a:ext cx="1252727" cy="1008401"/>
          </a:xfrm>
          <a:prstGeom prst="rect">
            <a:avLst/>
          </a:prstGeom>
        </p:spPr>
      </p:pic>
      <p:pic>
        <p:nvPicPr>
          <p:cNvPr id="15" name="Picture 14" descr="Screen Clippi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49794" y="4274585"/>
            <a:ext cx="2843485" cy="998760"/>
          </a:xfrm>
          <a:prstGeom prst="rect">
            <a:avLst/>
          </a:prstGeom>
        </p:spPr>
      </p:pic>
      <p:pic>
        <p:nvPicPr>
          <p:cNvPr id="16" name="Picture 15" descr="Screen Clippi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650" y="5279836"/>
            <a:ext cx="3679968" cy="1076515"/>
          </a:xfrm>
          <a:prstGeom prst="rect">
            <a:avLst/>
          </a:prstGeom>
        </p:spPr>
      </p:pic>
      <p:pic>
        <p:nvPicPr>
          <p:cNvPr id="17" name="Picture 16" descr="Screen Clippi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09203" y="5279836"/>
            <a:ext cx="1013190" cy="1075781"/>
          </a:xfrm>
          <a:prstGeom prst="rect">
            <a:avLst/>
          </a:prstGeom>
        </p:spPr>
      </p:pic>
      <p:pic>
        <p:nvPicPr>
          <p:cNvPr id="19" name="Picture 18" descr="Screen Clippi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66490" y="5259596"/>
            <a:ext cx="2818044" cy="1108331"/>
          </a:xfrm>
          <a:prstGeom prst="rect">
            <a:avLst/>
          </a:prstGeom>
        </p:spPr>
      </p:pic>
      <p:pic>
        <p:nvPicPr>
          <p:cNvPr id="23" name="Picture 22"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84534" y="5281510"/>
            <a:ext cx="702645" cy="1005620"/>
          </a:xfrm>
          <a:prstGeom prst="rect">
            <a:avLst/>
          </a:prstGeom>
        </p:spPr>
      </p:pic>
      <p:pic>
        <p:nvPicPr>
          <p:cNvPr id="24" name="Picture 23"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0749" y="2917822"/>
            <a:ext cx="1311799" cy="1203867"/>
          </a:xfrm>
          <a:prstGeom prst="rect">
            <a:avLst/>
          </a:prstGeom>
        </p:spPr>
      </p:pic>
      <p:pic>
        <p:nvPicPr>
          <p:cNvPr id="25" name="Picture 24" descr="Screen Clippi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5480" y="2944753"/>
            <a:ext cx="1173138" cy="1156693"/>
          </a:xfrm>
          <a:prstGeom prst="rect">
            <a:avLst/>
          </a:prstGeom>
        </p:spPr>
      </p:pic>
      <p:pic>
        <p:nvPicPr>
          <p:cNvPr id="26" name="Picture 25" descr="Screen Clippi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06158" y="2938063"/>
            <a:ext cx="933068" cy="1163383"/>
          </a:xfrm>
          <a:prstGeom prst="rect">
            <a:avLst/>
          </a:prstGeom>
        </p:spPr>
      </p:pic>
    </p:spTree>
    <p:extLst>
      <p:ext uri="{BB962C8B-B14F-4D97-AF65-F5344CB8AC3E}">
        <p14:creationId xmlns:p14="http://schemas.microsoft.com/office/powerpoint/2010/main" val="1656490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What a celebrity looks like to a computer</a:t>
            </a:r>
          </a:p>
        </p:txBody>
      </p:sp>
      <p:sp>
        <p:nvSpPr>
          <p:cNvPr id="4" name="Slide Number Placeholder 3"/>
          <p:cNvSpPr>
            <a:spLocks noGrp="1"/>
          </p:cNvSpPr>
          <p:nvPr>
            <p:ph type="sldNum" sz="quarter" idx="12"/>
          </p:nvPr>
        </p:nvSpPr>
        <p:spPr/>
        <p:txBody>
          <a:bodyPr/>
          <a:lstStyle/>
          <a:p>
            <a:fld id="{9E7F3095-738A-4790-83C5-52C005F4D7A2}" type="slidenum">
              <a:rPr lang="en-CA" smtClean="0"/>
              <a:t>48</a:t>
            </a:fld>
            <a:endParaRPr lang="en-CA"/>
          </a:p>
        </p:txBody>
      </p:sp>
      <p:pic>
        <p:nvPicPr>
          <p:cNvPr id="5" name="Content Placeholder 4"/>
          <p:cNvPicPr>
            <a:picLocks noGrp="1" noChangeAspect="1"/>
          </p:cNvPicPr>
          <p:nvPr>
            <p:ph idx="1"/>
          </p:nvPr>
        </p:nvPicPr>
        <p:blipFill>
          <a:blip r:embed="rId2">
            <a:lum/>
            <a:alphaModFix/>
          </a:blip>
          <a:srcRect/>
          <a:stretch>
            <a:fillRect/>
          </a:stretch>
        </p:blipFill>
        <p:spPr>
          <a:xfrm>
            <a:off x="628650" y="1970938"/>
            <a:ext cx="7886700" cy="4060711"/>
          </a:xfrm>
          <a:prstGeom prst="rect">
            <a:avLst/>
          </a:prstGeom>
          <a:noFill/>
          <a:ln>
            <a:noFill/>
          </a:ln>
        </p:spPr>
      </p:pic>
    </p:spTree>
    <p:extLst>
      <p:ext uri="{BB962C8B-B14F-4D97-AF65-F5344CB8AC3E}">
        <p14:creationId xmlns:p14="http://schemas.microsoft.com/office/powerpoint/2010/main" val="1942690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Face Recognition Task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307006" cy="4351338"/>
              </a:xfrm>
            </p:spPr>
            <p:txBody>
              <a:bodyPr>
                <a:normAutofit/>
              </a:bodyPr>
              <a:lstStyle/>
              <a:p>
                <a:r>
                  <a:rPr lang="en-CA" dirty="0"/>
                  <a:t>Training set:</a:t>
                </a:r>
              </a:p>
              <a:p>
                <a:pPr lvl="1"/>
                <a14:m>
                  <m:oMath xmlns:m="http://schemas.openxmlformats.org/officeDocument/2006/math">
                    <m:d>
                      <m:dPr>
                        <m:begChr m:val="{"/>
                        <m:endChr m:val="}"/>
                        <m:ctrlPr>
                          <a:rPr lang="en-CA" b="0" i="1" smtClean="0">
                            <a:latin typeface="Cambria Math" panose="02040503050406030204" pitchFamily="18" charset="0"/>
                          </a:rPr>
                        </m:ctrlPr>
                      </m:dPr>
                      <m:e>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e>
                        </m:d>
                        <m:r>
                          <a:rPr lang="en-CA" b="0" i="1" smtClean="0">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2</m:t>
                                    </m:r>
                                  </m:e>
                                </m:d>
                              </m:sup>
                            </m:sSup>
                          </m:e>
                        </m:d>
                        <m:r>
                          <a:rPr lang="en-CA" b="0" i="1" smtClean="0">
                            <a:latin typeface="Cambria Math" panose="02040503050406030204" pitchFamily="18" charset="0"/>
                          </a:rPr>
                          <m:t>, …,</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b="0" i="1" smtClean="0">
                                        <a:latin typeface="Cambria Math" panose="02040503050406030204" pitchFamily="18" charset="0"/>
                                      </a:rPr>
                                      <m:t>𝑁</m:t>
                                    </m:r>
                                  </m:e>
                                </m:d>
                              </m:sup>
                            </m:sSup>
                          </m:e>
                        </m:d>
                      </m:e>
                    </m:d>
                  </m:oMath>
                </a14:m>
                <a:endParaRPr lang="en-CA" dirty="0"/>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a k-dimensional vector consisting of the intensities of all the pixels in in the </a:t>
                </a:r>
                <a:r>
                  <a:rPr lang="en-CA" dirty="0" err="1"/>
                  <a:t>i-th</a:t>
                </a:r>
                <a:r>
                  <a:rPr lang="en-CA" dirty="0"/>
                  <a:t> photo (</a:t>
                </a:r>
                <a14:m>
                  <m:oMath xmlns:m="http://schemas.openxmlformats.org/officeDocument/2006/math">
                    <m:r>
                      <a:rPr lang="en-CA" b="0" i="1" smtClean="0">
                        <a:latin typeface="Cambria Math" panose="02040503050406030204" pitchFamily="18" charset="0"/>
                      </a:rPr>
                      <m:t>20×20</m:t>
                    </m:r>
                  </m:oMath>
                </a14:m>
                <a:r>
                  <a:rPr lang="en-CA" dirty="0"/>
                  <a:t> photo </a:t>
                </a:r>
                <a14:m>
                  <m:oMath xmlns:m="http://schemas.openxmlformats.org/officeDocument/2006/math">
                    <m:r>
                      <a:rPr lang="en-CA" b="0" i="1" smtClean="0">
                        <a:latin typeface="Cambria Math" panose="02040503050406030204" pitchFamily="18" charset="0"/>
                      </a:rPr>
                      <m:t>→</m:t>
                    </m:r>
                  </m:oMath>
                </a14:m>
                <a:r>
                  <a:rPr lang="en-CA" dirty="0"/>
                  <a:t> </a:t>
                </a:r>
                <a14:m>
                  <m:oMath xmlns:m="http://schemas.openxmlformats.org/officeDocument/2006/math">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rPr>
                          <m:t>𝑥</m:t>
                        </m:r>
                      </m:e>
                      <m:sup>
                        <m:r>
                          <a:rPr lang="en-CA" b="0" i="1" dirty="0" smtClean="0">
                            <a:latin typeface="Cambria Math" panose="02040503050406030204" pitchFamily="18" charset="0"/>
                          </a:rPr>
                          <m:t>(</m:t>
                        </m:r>
                        <m:r>
                          <a:rPr lang="en-CA" b="0" i="1" dirty="0" smtClean="0">
                            <a:latin typeface="Cambria Math" panose="02040503050406030204" pitchFamily="18" charset="0"/>
                          </a:rPr>
                          <m:t>𝑖</m:t>
                        </m:r>
                        <m:r>
                          <a:rPr lang="en-CA" b="0" i="1" dirty="0" smtClean="0">
                            <a:latin typeface="Cambria Math" panose="02040503050406030204" pitchFamily="18" charset="0"/>
                          </a:rPr>
                          <m:t>)</m:t>
                        </m:r>
                      </m:sup>
                    </m:sSup>
                  </m:oMath>
                </a14:m>
                <a:r>
                  <a:rPr lang="en-CA" dirty="0"/>
                  <a:t> is 400-dimensional)</a:t>
                </a:r>
              </a:p>
              <a:p>
                <a:pPr lvl="2"/>
                <a:r>
                  <a:rPr lang="en-CA" dirty="0"/>
                  <a:t>All the photos need to be the same size</a:t>
                </a:r>
              </a:p>
              <a:p>
                <a:pPr lvl="2"/>
                <a:r>
                  <a:rPr lang="en-CA" dirty="0"/>
                  <a:t>Things will be easier if the photos are aligned</a:t>
                </a:r>
              </a:p>
              <a:p>
                <a:pPr lvl="2"/>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is the </a:t>
                </a:r>
                <a:r>
                  <a:rPr lang="en-CA" i="1" dirty="0"/>
                  <a:t>label</a:t>
                </a:r>
                <a:endParaRPr lang="en-CA" dirty="0"/>
              </a:p>
              <a:p>
                <a:r>
                  <a:rPr lang="en-CA" dirty="0"/>
                  <a:t>Test phase:</a:t>
                </a:r>
              </a:p>
              <a:p>
                <a:pPr lvl="1"/>
                <a:r>
                  <a:rPr lang="en-CA" dirty="0"/>
                  <a:t>We have an input vector </a:t>
                </a:r>
                <a14:m>
                  <m:oMath xmlns:m="http://schemas.openxmlformats.org/officeDocument/2006/math">
                    <m:r>
                      <a:rPr lang="en-CA" b="0" i="1" smtClean="0">
                        <a:latin typeface="Cambria Math" panose="02040503050406030204" pitchFamily="18" charset="0"/>
                      </a:rPr>
                      <m:t>𝑥</m:t>
                    </m:r>
                  </m:oMath>
                </a14:m>
                <a:r>
                  <a:rPr lang="en-CA" dirty="0"/>
                  <a:t>, and want to assign a label </a:t>
                </a:r>
                <a14:m>
                  <m:oMath xmlns:m="http://schemas.openxmlformats.org/officeDocument/2006/math">
                    <m:r>
                      <a:rPr lang="en-CA" b="0" i="1" smtClean="0">
                        <a:latin typeface="Cambria Math" panose="02040503050406030204" pitchFamily="18" charset="0"/>
                      </a:rPr>
                      <m:t>𝑦</m:t>
                    </m:r>
                  </m:oMath>
                </a14:m>
                <a:r>
                  <a:rPr lang="en-CA" dirty="0"/>
                  <a:t> to it</a:t>
                </a:r>
              </a:p>
              <a:p>
                <a:pPr lvl="2"/>
                <a:r>
                  <a:rPr lang="en-CA" dirty="0"/>
                  <a:t>Who appears in the photo?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307006" cy="4351338"/>
              </a:xfrm>
              <a:blipFill>
                <a:blip r:embed="rId2"/>
                <a:stretch>
                  <a:fillRect l="-1374" t="-2632" r="-6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49</a:t>
            </a:fld>
            <a:endParaRPr lang="en-CA"/>
          </a:p>
        </p:txBody>
      </p:sp>
    </p:spTree>
    <p:extLst>
      <p:ext uri="{BB962C8B-B14F-4D97-AF65-F5344CB8AC3E}">
        <p14:creationId xmlns:p14="http://schemas.microsoft.com/office/powerpoint/2010/main" val="6994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D86D39-C4D0-CE4F-A8CA-BD1992DA14CE}"/>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pic>
        <p:nvPicPr>
          <p:cNvPr id="8" name="Picture 7">
            <a:extLst>
              <a:ext uri="{FF2B5EF4-FFF2-40B4-BE49-F238E27FC236}">
                <a16:creationId xmlns:a16="http://schemas.microsoft.com/office/drawing/2014/main" id="{F84922B2-879D-664A-AE35-82812961549B}"/>
              </a:ext>
            </a:extLst>
          </p:cNvPr>
          <p:cNvPicPr>
            <a:picLocks noChangeAspect="1"/>
          </p:cNvPicPr>
          <p:nvPr/>
        </p:nvPicPr>
        <p:blipFill>
          <a:blip r:embed="rId2"/>
          <a:stretch>
            <a:fillRect/>
          </a:stretch>
        </p:blipFill>
        <p:spPr>
          <a:xfrm>
            <a:off x="228600" y="1295400"/>
            <a:ext cx="8686800" cy="4390611"/>
          </a:xfrm>
          <a:prstGeom prst="rect">
            <a:avLst/>
          </a:prstGeom>
        </p:spPr>
      </p:pic>
    </p:spTree>
    <p:extLst>
      <p:ext uri="{BB962C8B-B14F-4D97-AF65-F5344CB8AC3E}">
        <p14:creationId xmlns:p14="http://schemas.microsoft.com/office/powerpoint/2010/main" val="1201669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First Attempt: 1-Nearest Neighbor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228600" lvl="1">
                  <a:spcBef>
                    <a:spcPts val="1000"/>
                  </a:spcBef>
                </a:pPr>
                <a:r>
                  <a:rPr lang="en-CA" dirty="0"/>
                  <a:t>Training set: </a:t>
                </a:r>
                <a14:m>
                  <m:oMath xmlns:m="http://schemas.openxmlformats.org/officeDocument/2006/math">
                    <m:d>
                      <m:dPr>
                        <m:begChr m:val="{"/>
                        <m:endChr m:val="}"/>
                        <m:ctrlPr>
                          <a:rPr lang="en-CA" i="1">
                            <a:latin typeface="Cambria Math" panose="02040503050406030204" pitchFamily="18" charset="0"/>
                          </a:rPr>
                        </m:ctrlPr>
                      </m:dPr>
                      <m:e>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1</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i="1">
                                        <a:latin typeface="Cambria Math" panose="02040503050406030204" pitchFamily="18" charset="0"/>
                                      </a:rPr>
                                      <m:t>1</m:t>
                                    </m:r>
                                  </m:e>
                                </m:d>
                              </m:sup>
                            </m:sSup>
                          </m:e>
                        </m:d>
                        <m:r>
                          <a:rPr lang="en-CA" i="1">
                            <a:latin typeface="Cambria Math" panose="02040503050406030204" pitchFamily="18" charset="0"/>
                          </a:rPr>
                          <m:t>,</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2</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i="1">
                                        <a:latin typeface="Cambria Math" panose="02040503050406030204" pitchFamily="18" charset="0"/>
                                      </a:rPr>
                                      <m:t>2</m:t>
                                    </m:r>
                                  </m:e>
                                </m:d>
                              </m:sup>
                            </m:sSup>
                          </m:e>
                        </m:d>
                        <m:r>
                          <a:rPr lang="en-CA" i="1">
                            <a:latin typeface="Cambria Math" panose="02040503050406030204" pitchFamily="18" charset="0"/>
                          </a:rPr>
                          <m:t>, …,</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𝑁</m:t>
                                    </m:r>
                                  </m:e>
                                </m:d>
                              </m:sup>
                            </m:sSup>
                            <m:r>
                              <a:rPr lang="en-CA" i="1">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𝑦</m:t>
                                </m:r>
                              </m:e>
                              <m:sup>
                                <m:d>
                                  <m:dPr>
                                    <m:ctrlPr>
                                      <a:rPr lang="en-CA" i="1">
                                        <a:latin typeface="Cambria Math" panose="02040503050406030204" pitchFamily="18" charset="0"/>
                                      </a:rPr>
                                    </m:ctrlPr>
                                  </m:dPr>
                                  <m:e>
                                    <m:r>
                                      <a:rPr lang="en-CA" i="1">
                                        <a:latin typeface="Cambria Math" panose="02040503050406030204" pitchFamily="18" charset="0"/>
                                      </a:rPr>
                                      <m:t>𝑁</m:t>
                                    </m:r>
                                  </m:e>
                                </m:d>
                              </m:sup>
                            </m:sSup>
                          </m:e>
                        </m:d>
                      </m:e>
                    </m:d>
                  </m:oMath>
                </a14:m>
                <a:endParaRPr lang="en-CA" dirty="0"/>
              </a:p>
              <a:p>
                <a:pPr marL="228600" lvl="1">
                  <a:spcBef>
                    <a:spcPts val="1000"/>
                  </a:spcBef>
                </a:pPr>
                <a:r>
                  <a:rPr lang="en-CA" dirty="0"/>
                  <a:t>Input: </a:t>
                </a:r>
                <a14:m>
                  <m:oMath xmlns:m="http://schemas.openxmlformats.org/officeDocument/2006/math">
                    <m:r>
                      <a:rPr lang="en-CA" b="0" i="1" smtClean="0">
                        <a:latin typeface="Cambria Math" panose="02040503050406030204" pitchFamily="18" charset="0"/>
                      </a:rPr>
                      <m:t>𝑥</m:t>
                    </m:r>
                  </m:oMath>
                </a14:m>
                <a:endParaRPr lang="en-CA" dirty="0"/>
              </a:p>
              <a:p>
                <a:pPr marL="228600" lvl="1">
                  <a:spcBef>
                    <a:spcPts val="1000"/>
                  </a:spcBef>
                </a:pPr>
                <a:endParaRPr lang="en-CA" dirty="0"/>
              </a:p>
              <a:p>
                <a:pPr marL="228600" lvl="1">
                  <a:spcBef>
                    <a:spcPts val="1000"/>
                  </a:spcBef>
                </a:pPr>
                <a:r>
                  <a:rPr lang="en-CA" dirty="0"/>
                  <a:t>1-Nearest Neighbor algorithm:</a:t>
                </a:r>
              </a:p>
              <a:p>
                <a:pPr marL="685800" lvl="2">
                  <a:spcBef>
                    <a:spcPts val="1000"/>
                  </a:spcBef>
                </a:pPr>
                <a:r>
                  <a:rPr lang="en-CA" dirty="0"/>
                  <a:t>Find the training photo/vector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that’s as close as possible to </a:t>
                </a:r>
                <a14:m>
                  <m:oMath xmlns:m="http://schemas.openxmlformats.org/officeDocument/2006/math">
                    <m:r>
                      <a:rPr lang="en-CA" b="0" i="1" smtClean="0">
                        <a:latin typeface="Cambria Math" panose="02040503050406030204" pitchFamily="18" charset="0"/>
                      </a:rPr>
                      <m:t>𝑥</m:t>
                    </m:r>
                  </m:oMath>
                </a14:m>
                <a:r>
                  <a:rPr lang="en-CA" dirty="0"/>
                  <a:t>, and output the label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r>
                  <a:rPr lang="en-CA" dirty="0"/>
                  <a:t> </a:t>
                </a:r>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120"/>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50</a:t>
            </a:fld>
            <a:endParaRPr lang="en-CA"/>
          </a:p>
        </p:txBody>
      </p:sp>
      <p:pic>
        <p:nvPicPr>
          <p:cNvPr id="5" name="Picture 4"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76" y="5014462"/>
            <a:ext cx="2161364" cy="807211"/>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712" y="5001740"/>
            <a:ext cx="1991265" cy="819933"/>
          </a:xfrm>
          <a:prstGeom prst="rect">
            <a:avLst/>
          </a:prstGeom>
        </p:spPr>
      </p:pic>
      <p:pic>
        <p:nvPicPr>
          <p:cNvPr id="7" name="Picture 6"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2213" y="4984944"/>
            <a:ext cx="1597143" cy="832000"/>
          </a:xfrm>
          <a:prstGeom prst="rect">
            <a:avLst/>
          </a:prstGeom>
        </p:spPr>
      </p:pic>
      <p:pic>
        <p:nvPicPr>
          <p:cNvPr id="8" name="Picture 7"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7950" y="5014462"/>
            <a:ext cx="1857053" cy="807211"/>
          </a:xfrm>
          <a:prstGeom prst="rect">
            <a:avLst/>
          </a:prstGeom>
        </p:spPr>
      </p:pic>
      <p:pic>
        <p:nvPicPr>
          <p:cNvPr id="11" name="Picture 10" descr="Screen Clippi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94205" y="4247236"/>
            <a:ext cx="929351" cy="619567"/>
          </a:xfrm>
          <a:prstGeom prst="rect">
            <a:avLst/>
          </a:prstGeom>
        </p:spPr>
      </p:pic>
      <p:sp>
        <p:nvSpPr>
          <p:cNvPr id="13" name="Up Arrow 12"/>
          <p:cNvSpPr/>
          <p:nvPr/>
        </p:nvSpPr>
        <p:spPr>
          <a:xfrm>
            <a:off x="4583836" y="5928458"/>
            <a:ext cx="402336" cy="284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4" name="TextBox 13"/>
              <p:cNvSpPr txBox="1"/>
              <p:nvPr/>
            </p:nvSpPr>
            <p:spPr>
              <a:xfrm>
                <a:off x="3518344" y="6241132"/>
                <a:ext cx="2700696" cy="646331"/>
              </a:xfrm>
              <a:prstGeom prst="rect">
                <a:avLst/>
              </a:prstGeom>
              <a:noFill/>
            </p:spPr>
            <p:txBody>
              <a:bodyPr wrap="square" rtlCol="0">
                <a:spAutoFit/>
              </a:bodyPr>
              <a:lstStyle/>
              <a:p>
                <a:r>
                  <a:rPr lang="en-CA" dirty="0"/>
                  <a:t>Closest training image to the input </a:t>
                </a:r>
                <a14:m>
                  <m:oMath xmlns:m="http://schemas.openxmlformats.org/officeDocument/2006/math">
                    <m:r>
                      <a:rPr lang="en-CA" i="1">
                        <a:latin typeface="Cambria Math" panose="02040503050406030204" pitchFamily="18" charset="0"/>
                      </a:rPr>
                      <m:t>𝑥</m:t>
                    </m:r>
                  </m:oMath>
                </a14:m>
                <a:r>
                  <a:rPr lang="en-CA" dirty="0"/>
                  <a:t>  </a:t>
                </a:r>
              </a:p>
            </p:txBody>
          </p:sp>
        </mc:Choice>
        <mc:Fallback xmlns="">
          <p:sp>
            <p:nvSpPr>
              <p:cNvPr id="14" name="TextBox 13"/>
              <p:cNvSpPr txBox="1">
                <a:spLocks noRot="1" noChangeAspect="1" noMove="1" noResize="1" noEditPoints="1" noAdjustHandles="1" noChangeArrowheads="1" noChangeShapeType="1" noTextEdit="1"/>
              </p:cNvSpPr>
              <p:nvPr/>
            </p:nvSpPr>
            <p:spPr>
              <a:xfrm>
                <a:off x="3518344" y="6241132"/>
                <a:ext cx="2700696" cy="646331"/>
              </a:xfrm>
              <a:prstGeom prst="rect">
                <a:avLst/>
              </a:prstGeom>
              <a:blipFill>
                <a:blip r:embed="rId8"/>
                <a:stretch>
                  <a:fillRect l="-1806" t="-5660" b="-14151"/>
                </a:stretch>
              </a:blipFill>
            </p:spPr>
            <p:txBody>
              <a:bodyPr/>
              <a:lstStyle/>
              <a:p>
                <a:r>
                  <a:rPr lang="en-CA">
                    <a:noFill/>
                  </a:rPr>
                  <a:t> </a:t>
                </a:r>
              </a:p>
            </p:txBody>
          </p:sp>
        </mc:Fallback>
      </mc:AlternateContent>
      <p:sp>
        <p:nvSpPr>
          <p:cNvPr id="15" name="TextBox 14"/>
          <p:cNvSpPr txBox="1"/>
          <p:nvPr/>
        </p:nvSpPr>
        <p:spPr>
          <a:xfrm>
            <a:off x="5060550" y="5885842"/>
            <a:ext cx="1562875" cy="369332"/>
          </a:xfrm>
          <a:prstGeom prst="rect">
            <a:avLst/>
          </a:prstGeom>
          <a:noFill/>
        </p:spPr>
        <p:txBody>
          <a:bodyPr wrap="square" rtlCol="0">
            <a:spAutoFit/>
          </a:bodyPr>
          <a:lstStyle/>
          <a:p>
            <a:r>
              <a:rPr lang="en-CA" dirty="0"/>
              <a:t>Output: Paul</a:t>
            </a:r>
          </a:p>
        </p:txBody>
      </p:sp>
    </p:spTree>
    <p:extLst>
      <p:ext uri="{BB962C8B-B14F-4D97-AF65-F5344CB8AC3E}">
        <p14:creationId xmlns:p14="http://schemas.microsoft.com/office/powerpoint/2010/main" val="1245463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What do we need to make this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8367" y="1847851"/>
                <a:ext cx="8047265" cy="4351338"/>
              </a:xfrm>
            </p:spPr>
            <p:txBody>
              <a:bodyPr/>
              <a:lstStyle/>
              <a:p>
                <a:r>
                  <a:rPr lang="en-CA" dirty="0"/>
                  <a:t>What assumptions about the image data must hold?</a:t>
                </a:r>
              </a:p>
              <a:p>
                <a:pPr lvl="1"/>
                <a:r>
                  <a:rPr lang="en-CA" dirty="0"/>
                  <a:t>All images must be of the same size</a:t>
                </a:r>
              </a:p>
              <a:p>
                <a:pPr lvl="2"/>
                <a:r>
                  <a:rPr lang="en-CA" dirty="0"/>
                  <a:t>If they aren’t, scale/crop them – this can be tricky</a:t>
                </a:r>
              </a:p>
              <a:p>
                <a:pPr lvl="1"/>
                <a:r>
                  <a:rPr lang="en-CA" dirty="0"/>
                  <a:t>It must be the case that if two </a:t>
                </a:r>
                <a:r>
                  <a:rPr lang="en-CA" dirty="0" err="1"/>
                  <a:t>datapoints</a:t>
                </a:r>
                <a:r>
                  <a:rPr lang="en-CA" dirty="0"/>
                  <a:t> (images)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(0)</m:t>
                        </m:r>
                      </m:sup>
                    </m:sSup>
                  </m:oMath>
                </a14:m>
                <a:r>
                  <a:rPr lang="en-CA" dirty="0"/>
                  <a:t> and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(1)</m:t>
                        </m:r>
                      </m:sup>
                    </m:sSup>
                  </m:oMath>
                </a14:m>
                <a:r>
                  <a:rPr lang="en-CA" dirty="0"/>
                  <a:t> are similar in content, </a:t>
                </a:r>
                <a14:m>
                  <m:oMath xmlns:m="http://schemas.openxmlformats.org/officeDocument/2006/math">
                    <m:r>
                      <a:rPr lang="en-CA">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0</m:t>
                            </m:r>
                          </m:e>
                        </m:d>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𝑥</m:t>
                        </m:r>
                      </m:e>
                      <m:sup>
                        <m:d>
                          <m:dPr>
                            <m:ctrlPr>
                              <a:rPr lang="en-CA" i="1">
                                <a:latin typeface="Cambria Math" panose="02040503050406030204" pitchFamily="18" charset="0"/>
                              </a:rPr>
                            </m:ctrlPr>
                          </m:dPr>
                          <m:e>
                            <m:r>
                              <a:rPr lang="en-CA" i="1">
                                <a:latin typeface="Cambria Math" panose="02040503050406030204" pitchFamily="18" charset="0"/>
                              </a:rPr>
                              <m:t>1</m:t>
                            </m:r>
                          </m:e>
                        </m:d>
                      </m:sup>
                    </m:sSup>
                    <m:r>
                      <a:rPr lang="en-CA" i="1">
                        <a:latin typeface="Cambria Math" panose="02040503050406030204" pitchFamily="18" charset="0"/>
                      </a:rPr>
                      <m:t>|</m:t>
                    </m:r>
                  </m:oMath>
                </a14:m>
                <a:r>
                  <a:rPr lang="en-CA" dirty="0"/>
                  <a:t> is large</a:t>
                </a:r>
              </a:p>
              <a:p>
                <a:pPr lvl="1"/>
                <a:endParaRPr lang="en-CA" dirty="0"/>
              </a:p>
              <a:p>
                <a:pPr lvl="1"/>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8367" y="1847851"/>
                <a:ext cx="8047265" cy="4351338"/>
              </a:xfrm>
              <a:blipFill rotWithShape="0">
                <a:blip r:embed="rId2"/>
                <a:stretch>
                  <a:fillRect l="-1364" t="-2241" r="-45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51</a:t>
            </a:fld>
            <a:endParaRPr lang="en-CA"/>
          </a:p>
        </p:txBody>
      </p:sp>
      <p:sp>
        <p:nvSpPr>
          <p:cNvPr id="5" name="Rounded Rectangle 4"/>
          <p:cNvSpPr/>
          <p:nvPr/>
        </p:nvSpPr>
        <p:spPr>
          <a:xfrm>
            <a:off x="1796143" y="4147457"/>
            <a:ext cx="3494314" cy="5551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might this not be the case?</a:t>
            </a:r>
          </a:p>
        </p:txBody>
      </p:sp>
      <p:sp>
        <p:nvSpPr>
          <p:cNvPr id="6" name="Rectangle 5"/>
          <p:cNvSpPr/>
          <p:nvPr/>
        </p:nvSpPr>
        <p:spPr>
          <a:xfrm>
            <a:off x="947056" y="5146976"/>
            <a:ext cx="6858001" cy="646331"/>
          </a:xfrm>
          <a:prstGeom prst="rect">
            <a:avLst/>
          </a:prstGeom>
        </p:spPr>
        <p:txBody>
          <a:bodyPr wrap="square">
            <a:spAutoFit/>
          </a:bodyPr>
          <a:lstStyle/>
          <a:p>
            <a:pPr lvl="1"/>
            <a:r>
              <a:rPr lang="en-CA" dirty="0"/>
              <a:t>The images need to </a:t>
            </a:r>
            <a:r>
              <a:rPr lang="en-CA"/>
              <a:t>be co-registered </a:t>
            </a:r>
            <a:r>
              <a:rPr lang="en-CA" dirty="0"/>
              <a:t>(i.e., eyes, mouth, nose, etc. are all always found in the same coordinates, no matter the image)</a:t>
            </a:r>
          </a:p>
        </p:txBody>
      </p:sp>
    </p:spTree>
    <p:extLst>
      <p:ext uri="{BB962C8B-B14F-4D97-AF65-F5344CB8AC3E}">
        <p14:creationId xmlns:p14="http://schemas.microsoft.com/office/powerpoint/2010/main" val="92426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580387" y="1514211"/>
            <a:ext cx="2498297" cy="174735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9945" y="-25565"/>
            <a:ext cx="7886700" cy="1325563"/>
          </a:xfrm>
        </p:spPr>
        <p:txBody>
          <a:bodyPr>
            <a:normAutofit/>
          </a:bodyPr>
          <a:lstStyle/>
          <a:p>
            <a:r>
              <a:rPr lang="en-CA" sz="3200" dirty="0"/>
              <a:t>2nd attempt:</a:t>
            </a:r>
            <a:br>
              <a:rPr lang="en-CA" sz="3200" dirty="0"/>
            </a:br>
            <a:r>
              <a:rPr lang="en-CA" sz="3200" dirty="0"/>
              <a:t>A Simple Neural Network for Face Recognition</a:t>
            </a:r>
          </a:p>
        </p:txBody>
      </p:sp>
      <p:sp>
        <p:nvSpPr>
          <p:cNvPr id="4" name="Slide Number Placeholder 3"/>
          <p:cNvSpPr>
            <a:spLocks noGrp="1"/>
          </p:cNvSpPr>
          <p:nvPr>
            <p:ph type="sldNum" sz="quarter" idx="12"/>
          </p:nvPr>
        </p:nvSpPr>
        <p:spPr/>
        <p:txBody>
          <a:bodyPr/>
          <a:lstStyle/>
          <a:p>
            <a:fld id="{9E7F3095-738A-4790-83C5-52C005F4D7A2}" type="slidenum">
              <a:rPr lang="en-CA" smtClean="0"/>
              <a:t>52</a:t>
            </a:fld>
            <a:endParaRPr lang="en-CA"/>
          </a:p>
        </p:txBody>
      </p:sp>
      <p:sp>
        <p:nvSpPr>
          <p:cNvPr id="43" name="Text Box 6"/>
          <p:cNvSpPr txBox="1">
            <a:spLocks noChangeArrowheads="1"/>
          </p:cNvSpPr>
          <p:nvPr/>
        </p:nvSpPr>
        <p:spPr bwMode="auto">
          <a:xfrm>
            <a:off x="5211441" y="373043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4" name="Oval 43"/>
              <p:cNvSpPr>
                <a:spLocks noChangeArrowheads="1"/>
              </p:cNvSpPr>
              <p:nvPr/>
            </p:nvSpPr>
            <p:spPr bwMode="auto">
              <a:xfrm>
                <a:off x="2215879" y="369542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44" name="Oval 43"/>
              <p:cNvSpPr>
                <a:spLocks noRot="1" noChangeAspect="1" noMove="1" noResize="1" noEditPoints="1" noAdjustHandles="1" noChangeArrowheads="1" noChangeShapeType="1" noTextEdit="1"/>
              </p:cNvSpPr>
              <p:nvPr/>
            </p:nvSpPr>
            <p:spPr bwMode="auto">
              <a:xfrm>
                <a:off x="2215879" y="3695425"/>
                <a:ext cx="431800" cy="431800"/>
              </a:xfrm>
              <a:prstGeom prst="ellipse">
                <a:avLst/>
              </a:prstGeom>
              <a:blipFill rotWithShape="0">
                <a:blip r:embed="rId2"/>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5" name="Oval 44"/>
          <p:cNvSpPr>
            <a:spLocks noChangeArrowheads="1"/>
          </p:cNvSpPr>
          <p:nvPr/>
        </p:nvSpPr>
        <p:spPr bwMode="auto">
          <a:xfrm>
            <a:off x="308439" y="5662337"/>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6" name="Oval 45"/>
          <p:cNvSpPr>
            <a:spLocks noChangeArrowheads="1"/>
          </p:cNvSpPr>
          <p:nvPr/>
        </p:nvSpPr>
        <p:spPr bwMode="auto">
          <a:xfrm>
            <a:off x="1251285" y="567117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7" name="Oval 46"/>
          <p:cNvSpPr>
            <a:spLocks noChangeArrowheads="1"/>
          </p:cNvSpPr>
          <p:nvPr/>
        </p:nvSpPr>
        <p:spPr bwMode="auto">
          <a:xfrm>
            <a:off x="5498833" y="566999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48" name="AutoShape 20"/>
          <p:cNvCxnSpPr>
            <a:cxnSpLocks noChangeShapeType="1"/>
            <a:stCxn id="46" idx="0"/>
            <a:endCxn id="61" idx="4"/>
          </p:cNvCxnSpPr>
          <p:nvPr/>
        </p:nvCxnSpPr>
        <p:spPr bwMode="auto">
          <a:xfrm flipV="1">
            <a:off x="1467185" y="4114589"/>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21"/>
          <p:cNvCxnSpPr>
            <a:cxnSpLocks noChangeShapeType="1"/>
            <a:stCxn id="45" idx="0"/>
          </p:cNvCxnSpPr>
          <p:nvPr/>
        </p:nvCxnSpPr>
        <p:spPr bwMode="auto">
          <a:xfrm flipV="1">
            <a:off x="524339" y="4081703"/>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22"/>
          <p:cNvCxnSpPr>
            <a:cxnSpLocks noChangeShapeType="1"/>
            <a:stCxn id="47" idx="0"/>
            <a:endCxn id="61" idx="5"/>
          </p:cNvCxnSpPr>
          <p:nvPr/>
        </p:nvCxnSpPr>
        <p:spPr bwMode="auto">
          <a:xfrm flipH="1" flipV="1">
            <a:off x="3521067" y="4051353"/>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8"/>
          <p:cNvCxnSpPr>
            <a:cxnSpLocks noChangeShapeType="1"/>
          </p:cNvCxnSpPr>
          <p:nvPr/>
        </p:nvCxnSpPr>
        <p:spPr bwMode="auto">
          <a:xfrm flipV="1">
            <a:off x="1651390" y="4114590"/>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9"/>
          <p:cNvCxnSpPr>
            <a:cxnSpLocks noChangeShapeType="1"/>
            <a:stCxn id="47" idx="7"/>
            <a:endCxn id="62" idx="5"/>
          </p:cNvCxnSpPr>
          <p:nvPr/>
        </p:nvCxnSpPr>
        <p:spPr bwMode="auto">
          <a:xfrm flipH="1" flipV="1">
            <a:off x="4513767" y="4034526"/>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33"/>
          <p:cNvCxnSpPr>
            <a:cxnSpLocks noChangeShapeType="1"/>
            <a:stCxn id="47" idx="1"/>
            <a:endCxn id="44" idx="5"/>
          </p:cNvCxnSpPr>
          <p:nvPr/>
        </p:nvCxnSpPr>
        <p:spPr bwMode="auto">
          <a:xfrm flipH="1" flipV="1">
            <a:off x="2584443" y="4063989"/>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36"/>
          <p:cNvCxnSpPr>
            <a:cxnSpLocks noChangeShapeType="1"/>
            <a:stCxn id="45" idx="1"/>
            <a:endCxn id="44" idx="2"/>
          </p:cNvCxnSpPr>
          <p:nvPr/>
        </p:nvCxnSpPr>
        <p:spPr bwMode="auto">
          <a:xfrm flipV="1">
            <a:off x="371675" y="3911325"/>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7"/>
          <p:cNvCxnSpPr>
            <a:cxnSpLocks noChangeShapeType="1"/>
            <a:stCxn id="46" idx="1"/>
            <a:endCxn id="44" idx="3"/>
          </p:cNvCxnSpPr>
          <p:nvPr/>
        </p:nvCxnSpPr>
        <p:spPr bwMode="auto">
          <a:xfrm flipV="1">
            <a:off x="1314521" y="4063989"/>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43"/>
          <p:cNvCxnSpPr>
            <a:cxnSpLocks noChangeShapeType="1"/>
          </p:cNvCxnSpPr>
          <p:nvPr/>
        </p:nvCxnSpPr>
        <p:spPr bwMode="auto">
          <a:xfrm flipV="1">
            <a:off x="706867" y="4048118"/>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AutoShape 46"/>
          <p:cNvSpPr>
            <a:spLocks noChangeArrowheads="1"/>
          </p:cNvSpPr>
          <p:nvPr/>
        </p:nvSpPr>
        <p:spPr bwMode="auto">
          <a:xfrm>
            <a:off x="6173862" y="587823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8" name="AutoShape 48"/>
          <p:cNvSpPr>
            <a:spLocks noChangeArrowheads="1"/>
          </p:cNvSpPr>
          <p:nvPr/>
        </p:nvSpPr>
        <p:spPr bwMode="auto">
          <a:xfrm>
            <a:off x="4620207" y="3904046"/>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59" name="Rectangle 58"/>
          <p:cNvSpPr>
            <a:spLocks noChangeArrowheads="1"/>
          </p:cNvSpPr>
          <p:nvPr/>
        </p:nvSpPr>
        <p:spPr bwMode="auto">
          <a:xfrm>
            <a:off x="5171660" y="3606635"/>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Rectangle 59"/>
          <p:cNvSpPr>
            <a:spLocks noChangeArrowheads="1"/>
          </p:cNvSpPr>
          <p:nvPr/>
        </p:nvSpPr>
        <p:spPr bwMode="auto">
          <a:xfrm>
            <a:off x="6720195" y="5514636"/>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1" name="Oval 60"/>
              <p:cNvSpPr>
                <a:spLocks noChangeArrowheads="1"/>
              </p:cNvSpPr>
              <p:nvPr/>
            </p:nvSpPr>
            <p:spPr bwMode="auto">
              <a:xfrm>
                <a:off x="3152503" y="368278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61" name="Oval 60"/>
              <p:cNvSpPr>
                <a:spLocks noRot="1" noChangeAspect="1" noMove="1" noResize="1" noEditPoints="1" noAdjustHandles="1" noChangeArrowheads="1" noChangeShapeType="1" noTextEdit="1"/>
              </p:cNvSpPr>
              <p:nvPr/>
            </p:nvSpPr>
            <p:spPr bwMode="auto">
              <a:xfrm>
                <a:off x="3152503" y="3682789"/>
                <a:ext cx="431800" cy="431800"/>
              </a:xfrm>
              <a:prstGeom prst="ellipse">
                <a:avLst/>
              </a:prstGeom>
              <a:blipFill rotWithShape="0">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p:cNvSpPr>
                <a:spLocks noChangeArrowheads="1"/>
              </p:cNvSpPr>
              <p:nvPr/>
            </p:nvSpPr>
            <p:spPr bwMode="auto">
              <a:xfrm>
                <a:off x="4145203" y="366596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62" name="Oval 61"/>
              <p:cNvSpPr>
                <a:spLocks noRot="1" noChangeAspect="1" noMove="1" noResize="1" noEditPoints="1" noAdjustHandles="1" noChangeArrowheads="1" noChangeShapeType="1" noTextEdit="1"/>
              </p:cNvSpPr>
              <p:nvPr/>
            </p:nvSpPr>
            <p:spPr bwMode="auto">
              <a:xfrm>
                <a:off x="4145203" y="3665962"/>
                <a:ext cx="431800" cy="431800"/>
              </a:xfrm>
              <a:prstGeom prst="ellipse">
                <a:avLst/>
              </a:prstGeom>
              <a:blipFill rotWithShape="0">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319992" y="5654677"/>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3" name="Rectangle 62"/>
              <p:cNvSpPr>
                <a:spLocks noRot="1" noChangeAspect="1" noMove="1" noResize="1" noEditPoints="1" noAdjustHandles="1" noChangeArrowheads="1" noChangeShapeType="1" noTextEdit="1"/>
              </p:cNvSpPr>
              <p:nvPr/>
            </p:nvSpPr>
            <p:spPr>
              <a:xfrm>
                <a:off x="319992" y="5654677"/>
                <a:ext cx="460767" cy="369332"/>
              </a:xfrm>
              <a:prstGeom prst="rect">
                <a:avLst/>
              </a:prstGeom>
              <a:blipFill rotWithShape="0">
                <a:blip r:embed="rId5"/>
                <a:stretch>
                  <a:fillRect/>
                </a:stretch>
              </a:blipFill>
            </p:spPr>
            <p:txBody>
              <a:bodyPr/>
              <a:lstStyle/>
              <a:p>
                <a:r>
                  <a:rPr lang="en-US">
                    <a:noFill/>
                  </a:rPr>
                  <a:t> </a:t>
                </a:r>
              </a:p>
            </p:txBody>
          </p:sp>
        </mc:Fallback>
      </mc:AlternateContent>
      <p:sp>
        <p:nvSpPr>
          <p:cNvPr id="64" name="TextBox 63"/>
          <p:cNvSpPr txBox="1"/>
          <p:nvPr/>
        </p:nvSpPr>
        <p:spPr>
          <a:xfrm>
            <a:off x="841911" y="5708184"/>
            <a:ext cx="293328" cy="369332"/>
          </a:xfrm>
          <a:prstGeom prst="rect">
            <a:avLst/>
          </a:prstGeom>
          <a:noFill/>
        </p:spPr>
        <p:txBody>
          <a:bodyPr wrap="square" rtlCol="0">
            <a:spAutoFit/>
          </a:bodyPr>
          <a:lstStyle/>
          <a:p>
            <a:r>
              <a:rPr lang="en-CA" dirty="0"/>
              <a:t>…</a:t>
            </a:r>
          </a:p>
        </p:txBody>
      </p:sp>
      <p:sp>
        <p:nvSpPr>
          <p:cNvPr id="65" name="TextBox 64"/>
          <p:cNvSpPr txBox="1"/>
          <p:nvPr/>
        </p:nvSpPr>
        <p:spPr>
          <a:xfrm flipH="1">
            <a:off x="1880693" y="5698955"/>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6" name="Rectangle 65"/>
              <p:cNvSpPr/>
              <p:nvPr/>
            </p:nvSpPr>
            <p:spPr>
              <a:xfrm>
                <a:off x="1230469" y="5673574"/>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6" name="Rectangle 65"/>
              <p:cNvSpPr>
                <a:spLocks noRot="1" noChangeAspect="1" noMove="1" noResize="1" noEditPoints="1" noAdjustHandles="1" noChangeArrowheads="1" noChangeShapeType="1" noTextEdit="1"/>
              </p:cNvSpPr>
              <p:nvPr/>
            </p:nvSpPr>
            <p:spPr>
              <a:xfrm>
                <a:off x="1230469" y="5673574"/>
                <a:ext cx="519822" cy="338554"/>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5402340" y="5715733"/>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7" name="Rectangle 66"/>
              <p:cNvSpPr>
                <a:spLocks noRot="1" noChangeAspect="1" noMove="1" noResize="1" noEditPoints="1" noAdjustHandles="1" noChangeArrowheads="1" noChangeShapeType="1" noTextEdit="1"/>
              </p:cNvSpPr>
              <p:nvPr/>
            </p:nvSpPr>
            <p:spPr>
              <a:xfrm>
                <a:off x="5402340" y="5715733"/>
                <a:ext cx="624786" cy="307777"/>
              </a:xfrm>
              <a:prstGeom prst="rect">
                <a:avLst/>
              </a:prstGeom>
              <a:blipFill rotWithShape="0">
                <a:blip r:embed="rId7"/>
                <a:stretch>
                  <a:fillRect/>
                </a:stretch>
              </a:blipFill>
            </p:spPr>
            <p:txBody>
              <a:bodyPr/>
              <a:lstStyle/>
              <a:p>
                <a:r>
                  <a:rPr lang="en-US">
                    <a:noFill/>
                  </a:rPr>
                  <a:t> </a:t>
                </a:r>
              </a:p>
            </p:txBody>
          </p:sp>
        </mc:Fallback>
      </mc:AlternateContent>
      <p:sp>
        <p:nvSpPr>
          <p:cNvPr id="68" name="TextBox 67"/>
          <p:cNvSpPr txBox="1"/>
          <p:nvPr/>
        </p:nvSpPr>
        <p:spPr>
          <a:xfrm>
            <a:off x="2718318" y="3694392"/>
            <a:ext cx="534986" cy="369332"/>
          </a:xfrm>
          <a:prstGeom prst="rect">
            <a:avLst/>
          </a:prstGeom>
          <a:noFill/>
        </p:spPr>
        <p:txBody>
          <a:bodyPr wrap="square" rtlCol="0">
            <a:spAutoFit/>
          </a:bodyPr>
          <a:lstStyle/>
          <a:p>
            <a:r>
              <a:rPr lang="en-CA" dirty="0"/>
              <a:t>…</a:t>
            </a:r>
          </a:p>
        </p:txBody>
      </p:sp>
      <p:sp>
        <p:nvSpPr>
          <p:cNvPr id="69" name="TextBox 68"/>
          <p:cNvSpPr txBox="1"/>
          <p:nvPr/>
        </p:nvSpPr>
        <p:spPr>
          <a:xfrm>
            <a:off x="3761287" y="3712371"/>
            <a:ext cx="534986" cy="369332"/>
          </a:xfrm>
          <a:prstGeom prst="rect">
            <a:avLst/>
          </a:prstGeom>
          <a:noFill/>
        </p:spPr>
        <p:txBody>
          <a:bodyPr wrap="square" rtlCol="0">
            <a:spAutoFit/>
          </a:bodyPr>
          <a:lstStyle/>
          <a:p>
            <a:r>
              <a:rPr lang="en-CA" dirty="0"/>
              <a:t>…</a:t>
            </a:r>
          </a:p>
        </p:txBody>
      </p:sp>
      <p:sp>
        <p:nvSpPr>
          <p:cNvPr id="70" name="TextBox 69"/>
          <p:cNvSpPr txBox="1"/>
          <p:nvPr/>
        </p:nvSpPr>
        <p:spPr>
          <a:xfrm flipH="1">
            <a:off x="2211658" y="5698955"/>
            <a:ext cx="185028" cy="369332"/>
          </a:xfrm>
          <a:prstGeom prst="rect">
            <a:avLst/>
          </a:prstGeom>
          <a:noFill/>
        </p:spPr>
        <p:txBody>
          <a:bodyPr wrap="square" rtlCol="0">
            <a:spAutoFit/>
          </a:bodyPr>
          <a:lstStyle/>
          <a:p>
            <a:r>
              <a:rPr lang="en-CA" dirty="0"/>
              <a:t>…</a:t>
            </a:r>
          </a:p>
        </p:txBody>
      </p:sp>
      <p:sp>
        <p:nvSpPr>
          <p:cNvPr id="71" name="TextBox 70"/>
          <p:cNvSpPr txBox="1"/>
          <p:nvPr/>
        </p:nvSpPr>
        <p:spPr>
          <a:xfrm>
            <a:off x="2644749" y="5698954"/>
            <a:ext cx="511054" cy="369332"/>
          </a:xfrm>
          <a:prstGeom prst="rect">
            <a:avLst/>
          </a:prstGeom>
          <a:noFill/>
        </p:spPr>
        <p:txBody>
          <a:bodyPr wrap="square" rtlCol="0">
            <a:spAutoFit/>
          </a:bodyPr>
          <a:lstStyle/>
          <a:p>
            <a:r>
              <a:rPr lang="en-CA" dirty="0"/>
              <a:t>…</a:t>
            </a:r>
          </a:p>
        </p:txBody>
      </p:sp>
      <p:sp>
        <p:nvSpPr>
          <p:cNvPr id="72" name="TextBox 71"/>
          <p:cNvSpPr txBox="1"/>
          <p:nvPr/>
        </p:nvSpPr>
        <p:spPr>
          <a:xfrm flipH="1">
            <a:off x="3163005" y="5698955"/>
            <a:ext cx="246422" cy="369332"/>
          </a:xfrm>
          <a:prstGeom prst="rect">
            <a:avLst/>
          </a:prstGeom>
          <a:noFill/>
        </p:spPr>
        <p:txBody>
          <a:bodyPr wrap="square" rtlCol="0">
            <a:spAutoFit/>
          </a:bodyPr>
          <a:lstStyle/>
          <a:p>
            <a:r>
              <a:rPr lang="en-CA" dirty="0"/>
              <a:t>…</a:t>
            </a:r>
          </a:p>
        </p:txBody>
      </p:sp>
      <p:sp>
        <p:nvSpPr>
          <p:cNvPr id="73" name="TextBox 72"/>
          <p:cNvSpPr txBox="1"/>
          <p:nvPr/>
        </p:nvSpPr>
        <p:spPr>
          <a:xfrm flipH="1">
            <a:off x="3550238" y="5701230"/>
            <a:ext cx="246422" cy="369332"/>
          </a:xfrm>
          <a:prstGeom prst="rect">
            <a:avLst/>
          </a:prstGeom>
          <a:noFill/>
        </p:spPr>
        <p:txBody>
          <a:bodyPr wrap="square" rtlCol="0">
            <a:spAutoFit/>
          </a:bodyPr>
          <a:lstStyle/>
          <a:p>
            <a:r>
              <a:rPr lang="en-CA" dirty="0"/>
              <a:t>…</a:t>
            </a:r>
          </a:p>
        </p:txBody>
      </p:sp>
      <p:sp>
        <p:nvSpPr>
          <p:cNvPr id="74" name="TextBox 73"/>
          <p:cNvSpPr txBox="1"/>
          <p:nvPr/>
        </p:nvSpPr>
        <p:spPr>
          <a:xfrm flipH="1">
            <a:off x="4028780" y="5708184"/>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4371721" y="5708034"/>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742381" y="5708034"/>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7" name="TextBox 76"/>
              <p:cNvSpPr txBox="1"/>
              <p:nvPr/>
            </p:nvSpPr>
            <p:spPr>
              <a:xfrm>
                <a:off x="841911" y="4819849"/>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7" name="TextBox 76"/>
              <p:cNvSpPr txBox="1">
                <a:spLocks noRot="1" noChangeAspect="1" noMove="1" noResize="1" noEditPoints="1" noAdjustHandles="1" noChangeArrowheads="1" noChangeShapeType="1" noTextEdit="1"/>
              </p:cNvSpPr>
              <p:nvPr/>
            </p:nvSpPr>
            <p:spPr>
              <a:xfrm>
                <a:off x="841911" y="4819849"/>
                <a:ext cx="532197" cy="192360"/>
              </a:xfrm>
              <a:prstGeom prst="rect">
                <a:avLst/>
              </a:prstGeom>
              <a:blipFill rotWithShape="0">
                <a:blip r:embed="rId8"/>
                <a:stretch>
                  <a:fillRect l="-6897" t="-6452" r="-4598"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1558379" y="3752007"/>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78" name="TextBox 77"/>
              <p:cNvSpPr txBox="1">
                <a:spLocks noRot="1" noChangeAspect="1" noMove="1" noResize="1" noEditPoints="1" noAdjustHandles="1" noChangeArrowheads="1" noChangeShapeType="1" noTextEdit="1"/>
              </p:cNvSpPr>
              <p:nvPr/>
            </p:nvSpPr>
            <p:spPr>
              <a:xfrm>
                <a:off x="1558379" y="3752007"/>
                <a:ext cx="376770" cy="192360"/>
              </a:xfrm>
              <a:prstGeom prst="rect">
                <a:avLst/>
              </a:prstGeom>
              <a:blipFill rotWithShape="0">
                <a:blip r:embed="rId9"/>
                <a:stretch>
                  <a:fillRect l="-11475" t="-3125" r="-8197" b="-12500"/>
                </a:stretch>
              </a:blipFill>
            </p:spPr>
            <p:txBody>
              <a:bodyPr/>
              <a:lstStyle/>
              <a:p>
                <a:r>
                  <a:rPr lang="en-US">
                    <a:noFill/>
                  </a:rPr>
                  <a:t> </a:t>
                </a:r>
              </a:p>
            </p:txBody>
          </p:sp>
        </mc:Fallback>
      </mc:AlternateContent>
      <p:cxnSp>
        <p:nvCxnSpPr>
          <p:cNvPr id="79" name="Straight Arrow Connector 78"/>
          <p:cNvCxnSpPr>
            <a:endCxn id="44" idx="1"/>
          </p:cNvCxnSpPr>
          <p:nvPr/>
        </p:nvCxnSpPr>
        <p:spPr>
          <a:xfrm flipV="1">
            <a:off x="1945320" y="3758661"/>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4800375" y="4733211"/>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4800375" y="4733211"/>
                <a:ext cx="722955" cy="192360"/>
              </a:xfrm>
              <a:prstGeom prst="rect">
                <a:avLst/>
              </a:prstGeom>
              <a:blipFill rotWithShape="0">
                <a:blip r:embed="rId10"/>
                <a:stretch>
                  <a:fillRect l="-5042" t="-3125" r="-3361" b="-6250"/>
                </a:stretch>
              </a:blipFill>
            </p:spPr>
            <p:txBody>
              <a:bodyPr/>
              <a:lstStyle/>
              <a:p>
                <a:r>
                  <a:rPr lang="en-US">
                    <a:noFill/>
                  </a:rPr>
                  <a:t> </a:t>
                </a:r>
              </a:p>
            </p:txBody>
          </p:sp>
        </mc:Fallback>
      </mc:AlternateContent>
      <p:sp>
        <p:nvSpPr>
          <p:cNvPr id="81" name="Text Box 4"/>
          <p:cNvSpPr txBox="1">
            <a:spLocks noChangeArrowheads="1"/>
          </p:cNvSpPr>
          <p:nvPr/>
        </p:nvSpPr>
        <p:spPr bwMode="auto">
          <a:xfrm>
            <a:off x="6731105" y="5634675"/>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98" name="TextBox 97"/>
              <p:cNvSpPr txBox="1"/>
              <p:nvPr/>
            </p:nvSpPr>
            <p:spPr>
              <a:xfrm>
                <a:off x="2713300" y="3578195"/>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98" name="TextBox 97"/>
              <p:cNvSpPr txBox="1">
                <a:spLocks noRot="1" noChangeAspect="1" noMove="1" noResize="1" noEditPoints="1" noAdjustHandles="1" noChangeArrowheads="1" noChangeShapeType="1" noTextEdit="1"/>
              </p:cNvSpPr>
              <p:nvPr/>
            </p:nvSpPr>
            <p:spPr>
              <a:xfrm>
                <a:off x="2713300" y="3578195"/>
                <a:ext cx="376770" cy="192360"/>
              </a:xfrm>
              <a:prstGeom prst="rect">
                <a:avLst/>
              </a:prstGeom>
              <a:blipFill rotWithShape="0">
                <a:blip r:embed="rId11"/>
                <a:stretch>
                  <a:fillRect l="-9677" t="-6250" r="-6452" b="-9375"/>
                </a:stretch>
              </a:blipFill>
            </p:spPr>
            <p:txBody>
              <a:bodyPr/>
              <a:lstStyle/>
              <a:p>
                <a:r>
                  <a:rPr lang="en-US">
                    <a:noFill/>
                  </a:rPr>
                  <a:t> </a:t>
                </a:r>
              </a:p>
            </p:txBody>
          </p:sp>
        </mc:Fallback>
      </mc:AlternateContent>
      <p:cxnSp>
        <p:nvCxnSpPr>
          <p:cNvPr id="99" name="Straight Arrow Connector 98"/>
          <p:cNvCxnSpPr>
            <a:endCxn id="61" idx="1"/>
          </p:cNvCxnSpPr>
          <p:nvPr/>
        </p:nvCxnSpPr>
        <p:spPr>
          <a:xfrm>
            <a:off x="3100241" y="3636629"/>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623960" y="1701509"/>
                <a:ext cx="579421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r>
                                <a:rPr lang="en-CA" b="0" i="1" smtClean="0">
                                  <a:latin typeface="Cambria Math" panose="02040503050406030204" pitchFamily="18" charset="0"/>
                                </a:rPr>
                                <m:t>4096</m:t>
                              </m:r>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𝑗</m:t>
                                      </m:r>
                                      <m:r>
                                        <a:rPr lang="en-CA" b="0" i="1" smtClean="0">
                                          <a:latin typeface="Cambria Math" panose="02040503050406030204" pitchFamily="18" charset="0"/>
                                        </a:rPr>
                                        <m:t>, </m:t>
                                      </m:r>
                                      <m:r>
                                        <a:rPr lang="en-CA" b="0" i="1" smtClean="0">
                                          <a:latin typeface="Cambria Math" panose="02040503050406030204" pitchFamily="18" charset="0"/>
                                        </a:rPr>
                                        <m:t>𝑘</m:t>
                                      </m:r>
                                    </m:e>
                                  </m:d>
                                </m:sup>
                              </m:sSup>
                            </m:e>
                          </m:nary>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𝑗</m:t>
                              </m:r>
                            </m:sub>
                          </m:sSub>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m:t>
                      </m:r>
                      <m:r>
                        <a:rPr lang="en-CA" b="0" i="1" smtClean="0">
                          <a:latin typeface="Cambria Math" panose="02040503050406030204" pitchFamily="18" charset="0"/>
                        </a:rPr>
                        <m:t>𝜎</m:t>
                      </m:r>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1, ∗, </m:t>
                                  </m:r>
                                  <m:r>
                                    <a:rPr lang="en-CA" b="0" i="1" smtClean="0">
                                      <a:latin typeface="Cambria Math" panose="02040503050406030204" pitchFamily="18" charset="0"/>
                                    </a:rPr>
                                    <m:t>𝑘</m:t>
                                  </m:r>
                                </m:e>
                              </m:d>
                            </m:sup>
                          </m:sSup>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1, </m:t>
                                  </m:r>
                                  <m:r>
                                    <a:rPr lang="en-CA" b="0" i="1" smtClean="0">
                                      <a:latin typeface="Cambria Math" panose="02040503050406030204" pitchFamily="18" charset="0"/>
                                    </a:rPr>
                                    <m:t>𝑘</m:t>
                                  </m:r>
                                </m:e>
                              </m:d>
                            </m:sup>
                          </m:sSup>
                        </m:e>
                      </m:d>
                      <m:r>
                        <a:rPr lang="en-CA" b="0" i="1" smtClean="0">
                          <a:latin typeface="Cambria Math" panose="02040503050406030204" pitchFamily="18" charset="0"/>
                        </a:rPr>
                        <m:t> </m:t>
                      </m:r>
                    </m:oMath>
                  </m:oMathPara>
                </a14:m>
                <a:endParaRPr lang="en-CA" dirty="0"/>
              </a:p>
            </p:txBody>
          </p:sp>
        </mc:Choice>
        <mc:Fallback xmlns="">
          <p:sp>
            <p:nvSpPr>
              <p:cNvPr id="103" name="TextBox 102"/>
              <p:cNvSpPr txBox="1">
                <a:spLocks noRot="1" noChangeAspect="1" noMove="1" noResize="1" noEditPoints="1" noAdjustHandles="1" noChangeArrowheads="1" noChangeShapeType="1" noTextEdit="1"/>
              </p:cNvSpPr>
              <p:nvPr/>
            </p:nvSpPr>
            <p:spPr>
              <a:xfrm>
                <a:off x="623960" y="1701509"/>
                <a:ext cx="5794214" cy="891719"/>
              </a:xfrm>
              <a:prstGeom prst="rect">
                <a:avLst/>
              </a:prstGeom>
              <a:blipFill rotWithShape="0">
                <a:blip r:embed="rId12"/>
                <a:stretch>
                  <a:fillRect/>
                </a:stretch>
              </a:blipFill>
            </p:spPr>
            <p:txBody>
              <a:bodyPr/>
              <a:lstStyle/>
              <a:p>
                <a:r>
                  <a:rPr lang="en-US">
                    <a:noFill/>
                  </a:rPr>
                  <a:t> </a:t>
                </a:r>
              </a:p>
            </p:txBody>
          </p:sp>
        </mc:Fallback>
      </mc:AlternateContent>
      <p:pic>
        <p:nvPicPr>
          <p:cNvPr id="6" name="Picture 5" descr="Screen Clippi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70166" y="1647409"/>
            <a:ext cx="1810265" cy="141375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8044379" y="2984564"/>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oMath>
                  </m:oMathPara>
                </a14:m>
                <a:endParaRPr lang="en-CA" dirty="0"/>
              </a:p>
            </p:txBody>
          </p:sp>
        </mc:Choice>
        <mc:Fallback xmlns="">
          <p:sp>
            <p:nvSpPr>
              <p:cNvPr id="7" name="TextBox 6"/>
              <p:cNvSpPr txBox="1">
                <a:spLocks noRot="1" noChangeAspect="1" noMove="1" noResize="1" noEditPoints="1" noAdjustHandles="1" noChangeArrowheads="1" noChangeShapeType="1" noTextEdit="1"/>
              </p:cNvSpPr>
              <p:nvPr/>
            </p:nvSpPr>
            <p:spPr>
              <a:xfrm>
                <a:off x="8044379" y="2984564"/>
                <a:ext cx="183320" cy="276999"/>
              </a:xfrm>
              <a:prstGeom prst="rect">
                <a:avLst/>
              </a:prstGeom>
              <a:blipFill rotWithShape="0">
                <a:blip r:embed="rId14"/>
                <a:stretch>
                  <a:fillRect l="-2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23931" y="2203268"/>
                <a:ext cx="5159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𝜎</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oMath>
                  </m:oMathPara>
                </a14:m>
                <a:endParaRPr lang="en-CA" dirty="0"/>
              </a:p>
            </p:txBody>
          </p:sp>
        </mc:Choice>
        <mc:Fallback xmlns="">
          <p:sp>
            <p:nvSpPr>
              <p:cNvPr id="9" name="TextBox 8"/>
              <p:cNvSpPr txBox="1">
                <a:spLocks noRot="1" noChangeAspect="1" noMove="1" noResize="1" noEditPoints="1" noAdjustHandles="1" noChangeArrowheads="1" noChangeShapeType="1" noTextEdit="1"/>
              </p:cNvSpPr>
              <p:nvPr/>
            </p:nvSpPr>
            <p:spPr>
              <a:xfrm>
                <a:off x="6623931" y="2203268"/>
                <a:ext cx="515975" cy="276999"/>
              </a:xfrm>
              <a:prstGeom prst="rect">
                <a:avLst/>
              </a:prstGeom>
              <a:blipFill rotWithShape="0">
                <a:blip r:embed="rId15"/>
                <a:stretch>
                  <a:fillRect l="-5952"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21327" y="1047190"/>
                <a:ext cx="4467476" cy="307777"/>
              </a:xfrm>
              <a:prstGeom prst="rect">
                <a:avLst/>
              </a:prstGeom>
              <a:noFill/>
            </p:spPr>
            <p:txBody>
              <a:bodyPr wrap="square" rtlCol="0">
                <a:spAutoFit/>
              </a:bodyPr>
              <a:lstStyle/>
              <a:p>
                <a14:m>
                  <m:oMath xmlns:m="http://schemas.openxmlformats.org/officeDocument/2006/math">
                    <m:sSub>
                      <m:sSubPr>
                        <m:ctrlPr>
                          <a:rPr lang="en-CA" sz="1400" i="1" smtClean="0">
                            <a:latin typeface="Cambria Math" panose="02040503050406030204" pitchFamily="18" charset="0"/>
                          </a:rPr>
                        </m:ctrlPr>
                      </m:sSubPr>
                      <m:e>
                        <m:r>
                          <a:rPr lang="en-CA" sz="1400" i="1">
                            <a:latin typeface="Cambria Math" panose="02040503050406030204" pitchFamily="18" charset="0"/>
                          </a:rPr>
                          <m:t>𝑧</m:t>
                        </m:r>
                      </m:e>
                      <m:sub>
                        <m:r>
                          <a:rPr lang="en-CA" sz="1400" i="1" smtClean="0">
                            <a:latin typeface="Cambria Math" panose="02040503050406030204" pitchFamily="18" charset="0"/>
                          </a:rPr>
                          <m:t>𝑘</m:t>
                        </m:r>
                      </m:sub>
                    </m:sSub>
                  </m:oMath>
                </a14:m>
                <a:r>
                  <a:rPr lang="en-US" sz="1400" dirty="0"/>
                  <a:t> is the weight associated with the kth actor name</a:t>
                </a:r>
              </a:p>
            </p:txBody>
          </p:sp>
        </mc:Choice>
        <mc:Fallback xmlns="">
          <p:sp>
            <p:nvSpPr>
              <p:cNvPr id="5" name="TextBox 4"/>
              <p:cNvSpPr txBox="1">
                <a:spLocks noRot="1" noChangeAspect="1" noMove="1" noResize="1" noEditPoints="1" noAdjustHandles="1" noChangeArrowheads="1" noChangeShapeType="1" noTextEdit="1"/>
              </p:cNvSpPr>
              <p:nvPr/>
            </p:nvSpPr>
            <p:spPr>
              <a:xfrm>
                <a:off x="521327" y="1047190"/>
                <a:ext cx="4467476" cy="307777"/>
              </a:xfrm>
              <a:prstGeom prst="rect">
                <a:avLst/>
              </a:prstGeom>
              <a:blipFill rotWithShape="0">
                <a:blip r:embed="rId16"/>
                <a:stretch>
                  <a:fillRect t="-4000" b="-20000"/>
                </a:stretch>
              </a:blipFill>
            </p:spPr>
            <p:txBody>
              <a:bodyPr/>
              <a:lstStyle/>
              <a:p>
                <a:r>
                  <a:rPr lang="en-US">
                    <a:noFill/>
                  </a:rPr>
                  <a:t> </a:t>
                </a:r>
              </a:p>
            </p:txBody>
          </p:sp>
        </mc:Fallback>
      </mc:AlternateContent>
      <p:sp>
        <p:nvSpPr>
          <p:cNvPr id="8" name="Rounded Rectangle 7"/>
          <p:cNvSpPr/>
          <p:nvPr/>
        </p:nvSpPr>
        <p:spPr>
          <a:xfrm>
            <a:off x="6709333" y="1124989"/>
            <a:ext cx="2238442" cy="345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t>Why this function?</a:t>
            </a:r>
          </a:p>
        </p:txBody>
      </p:sp>
    </p:spTree>
    <p:extLst>
      <p:ext uri="{BB962C8B-B14F-4D97-AF65-F5344CB8AC3E}">
        <p14:creationId xmlns:p14="http://schemas.microsoft.com/office/powerpoint/2010/main" val="381086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Training a neural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1871082"/>
              </a:xfrm>
            </p:spPr>
            <p:txBody>
              <a:bodyPr>
                <a:normAutofit lnSpcReduction="10000"/>
              </a:bodyPr>
              <a:lstStyle/>
              <a:p>
                <a:r>
                  <a:rPr lang="en-CA" dirty="0"/>
                  <a:t>Adjust the W’s (</a:t>
                </a:r>
                <a14:m>
                  <m:oMath xmlns:m="http://schemas.openxmlformats.org/officeDocument/2006/math">
                    <m:r>
                      <a:rPr lang="en-CA" b="0" i="1" smtClean="0">
                        <a:latin typeface="Cambria Math" panose="02040503050406030204" pitchFamily="18" charset="0"/>
                      </a:rPr>
                      <m:t>4096×6</m:t>
                    </m:r>
                  </m:oMath>
                </a14:m>
                <a:r>
                  <a:rPr lang="en-CA" dirty="0"/>
                  <a:t> </a:t>
                </a:r>
                <a:r>
                  <a:rPr lang="en-CA" dirty="0" err="1"/>
                  <a:t>coefs</a:t>
                </a:r>
                <a:r>
                  <a:rPr lang="en-CA" dirty="0"/>
                  <a:t>) and b’s (6 </a:t>
                </a:r>
                <a:r>
                  <a:rPr lang="en-CA" dirty="0" err="1"/>
                  <a:t>coefs</a:t>
                </a:r>
                <a:r>
                  <a:rPr lang="en-CA" dirty="0"/>
                  <a:t>) </a:t>
                </a:r>
              </a:p>
              <a:p>
                <a:pPr lvl="1"/>
                <a:r>
                  <a:rPr lang="en-CA" dirty="0"/>
                  <a:t>Try to make it so that if </a:t>
                </a:r>
                <a:br>
                  <a:rPr lang="en-CA" dirty="0"/>
                </a:br>
                <a14:m>
                  <m:oMath xmlns:m="http://schemas.openxmlformats.org/officeDocument/2006/math">
                    <m:r>
                      <a:rPr lang="en-CA" sz="2000" b="0" i="1" smtClean="0">
                        <a:latin typeface="Cambria Math" panose="02040503050406030204" pitchFamily="18" charset="0"/>
                      </a:rPr>
                      <m:t>𝑥</m:t>
                    </m:r>
                  </m:oMath>
                </a14:m>
                <a:r>
                  <a:rPr lang="en-CA" sz="2000" dirty="0"/>
                  <a:t> is an image of actor 1, </a:t>
                </a:r>
                <a14:m>
                  <m:oMath xmlns:m="http://schemas.openxmlformats.org/officeDocument/2006/math">
                    <m:r>
                      <a:rPr lang="en-CA" sz="2000" b="0" i="1" smtClean="0">
                        <a:latin typeface="Cambria Math" panose="02040503050406030204" pitchFamily="18" charset="0"/>
                      </a:rPr>
                      <m:t>𝑧</m:t>
                    </m:r>
                  </m:oMath>
                </a14:m>
                <a:r>
                  <a:rPr lang="en-CA" sz="2000" dirty="0"/>
                  <a:t> is as close as possible to (1, 0, 0, 0, 0, 0)</a:t>
                </a:r>
                <a:br>
                  <a:rPr lang="en-CA" sz="2000" dirty="0"/>
                </a:br>
                <a14:m>
                  <m:oMath xmlns:m="http://schemas.openxmlformats.org/officeDocument/2006/math">
                    <m:r>
                      <a:rPr lang="en-CA" sz="2000" i="1">
                        <a:latin typeface="Cambria Math" panose="02040503050406030204" pitchFamily="18" charset="0"/>
                      </a:rPr>
                      <m:t>𝑥</m:t>
                    </m:r>
                  </m:oMath>
                </a14:m>
                <a:r>
                  <a:rPr lang="en-CA" sz="2000" dirty="0"/>
                  <a:t> is an image of actor 2, </a:t>
                </a:r>
                <a14:m>
                  <m:oMath xmlns:m="http://schemas.openxmlformats.org/officeDocument/2006/math">
                    <m:r>
                      <a:rPr lang="en-CA" sz="2000" i="1">
                        <a:latin typeface="Cambria Math" panose="02040503050406030204" pitchFamily="18" charset="0"/>
                      </a:rPr>
                      <m:t>𝑧</m:t>
                    </m:r>
                  </m:oMath>
                </a14:m>
                <a:r>
                  <a:rPr lang="en-CA" sz="2000" dirty="0"/>
                  <a:t> is as close as possible to (0, 1, 0, 0, 0, 0)</a:t>
                </a:r>
                <a:br>
                  <a:rPr lang="en-CA" sz="2000" dirty="0"/>
                </a:br>
                <a:r>
                  <a:rPr lang="en-CA" sz="2000" dirty="0"/>
                  <a:t>……</a:t>
                </a:r>
                <a:br>
                  <a:rPr lang="en-CA" sz="2000" dirty="0"/>
                </a:br>
                <a:endParaRPr lang="en-CA" sz="2000" dirty="0"/>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1871082"/>
              </a:xfrm>
              <a:blipFill>
                <a:blip r:embed="rId2"/>
                <a:stretch>
                  <a:fillRect l="-1391" t="-7166"/>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53</a:t>
            </a:fld>
            <a:endParaRPr lang="en-CA"/>
          </a:p>
        </p:txBody>
      </p:sp>
      <p:sp>
        <p:nvSpPr>
          <p:cNvPr id="5"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6" name="Oval 5"/>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6" name="Oval 5"/>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7" name="Oval 6"/>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8" name="Oval 7"/>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9" name="Oval 8"/>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0" name="AutoShape 20"/>
          <p:cNvCxnSpPr>
            <a:cxnSpLocks noChangeShapeType="1"/>
            <a:stCxn id="8" idx="0"/>
            <a:endCxn id="23"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21"/>
          <p:cNvCxnSpPr>
            <a:cxnSpLocks noChangeShapeType="1"/>
            <a:stCxn id="7"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2"/>
          <p:cNvCxnSpPr>
            <a:cxnSpLocks noChangeShapeType="1"/>
            <a:stCxn id="9" idx="0"/>
            <a:endCxn id="23"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9"/>
          <p:cNvCxnSpPr>
            <a:cxnSpLocks noChangeShapeType="1"/>
            <a:stCxn id="9" idx="7"/>
            <a:endCxn id="24"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33"/>
          <p:cNvCxnSpPr>
            <a:cxnSpLocks noChangeShapeType="1"/>
            <a:stCxn id="9" idx="1"/>
            <a:endCxn id="6"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6"/>
          <p:cNvCxnSpPr>
            <a:cxnSpLocks noChangeShapeType="1"/>
            <a:stCxn id="7" idx="1"/>
            <a:endCxn id="6"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7"/>
          <p:cNvCxnSpPr>
            <a:cxnSpLocks noChangeShapeType="1"/>
            <a:stCxn id="8" idx="1"/>
            <a:endCxn id="6"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0"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Rectangle 20"/>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6842115"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3" name="Oval 22"/>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3" name="Oval 22"/>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4" name="Oval 23"/>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5" name="Rectangle 24"/>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6"/>
                <a:stretch>
                  <a:fillRect/>
                </a:stretch>
              </a:blipFill>
            </p:spPr>
            <p:txBody>
              <a:bodyPr/>
              <a:lstStyle/>
              <a:p>
                <a:r>
                  <a:rPr lang="en-CA">
                    <a:noFill/>
                  </a:rPr>
                  <a:t> </a:t>
                </a:r>
              </a:p>
            </p:txBody>
          </p:sp>
        </mc:Fallback>
      </mc:AlternateContent>
      <p:sp>
        <p:nvSpPr>
          <p:cNvPr id="26" name="TextBox 25"/>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7" name="TextBox 26"/>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8" name="Rectangle 27"/>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8" name="Rectangle 27"/>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29" name="Rectangle 28"/>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8"/>
                <a:stretch>
                  <a:fillRect/>
                </a:stretch>
              </a:blipFill>
            </p:spPr>
            <p:txBody>
              <a:bodyPr/>
              <a:lstStyle/>
              <a:p>
                <a:r>
                  <a:rPr lang="en-CA">
                    <a:noFill/>
                  </a:rPr>
                  <a:t> </a:t>
                </a:r>
              </a:p>
            </p:txBody>
          </p:sp>
        </mc:Fallback>
      </mc:AlternateContent>
      <p:sp>
        <p:nvSpPr>
          <p:cNvPr id="30" name="TextBox 29"/>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1" name="TextBox 30"/>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2" name="TextBox 31"/>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3" name="TextBox 32"/>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4" name="TextBox 33"/>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5" name="TextBox 34"/>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39" name="TextBox 38"/>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39" name="TextBox 38"/>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9"/>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0"/>
                <a:stretch>
                  <a:fillRect l="-11475" t="-6452" r="-8197" b="-9677"/>
                </a:stretch>
              </a:blipFill>
            </p:spPr>
            <p:txBody>
              <a:bodyPr/>
              <a:lstStyle/>
              <a:p>
                <a:r>
                  <a:rPr lang="en-CA">
                    <a:noFill/>
                  </a:rPr>
                  <a:t> </a:t>
                </a:r>
              </a:p>
            </p:txBody>
          </p:sp>
        </mc:Fallback>
      </mc:AlternateContent>
      <p:cxnSp>
        <p:nvCxnSpPr>
          <p:cNvPr id="41" name="Straight Arrow Connector 40"/>
          <p:cNvCxnSpPr>
            <a:endCxn id="6"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1"/>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2"/>
                <a:stretch>
                  <a:fillRect l="-9677" t="-6250" r="-6452" b="-9375"/>
                </a:stretch>
              </a:blipFill>
            </p:spPr>
            <p:txBody>
              <a:bodyPr/>
              <a:lstStyle/>
              <a:p>
                <a:r>
                  <a:rPr lang="en-CA">
                    <a:noFill/>
                  </a:rPr>
                  <a:t> </a:t>
                </a:r>
              </a:p>
            </p:txBody>
          </p:sp>
        </mc:Fallback>
      </mc:AlternateContent>
      <p:cxnSp>
        <p:nvCxnSpPr>
          <p:cNvPr id="44" name="Straight Arrow Connector 43"/>
          <p:cNvCxnSpPr>
            <a:endCxn id="23"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 Box 4"/>
          <p:cNvSpPr txBox="1">
            <a:spLocks noChangeArrowheads="1"/>
          </p:cNvSpPr>
          <p:nvPr/>
        </p:nvSpPr>
        <p:spPr bwMode="auto">
          <a:xfrm>
            <a:off x="6853026" y="6178639"/>
            <a:ext cx="347735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1600" dirty="0">
                <a:solidFill>
                  <a:srgbClr val="3333CC"/>
                </a:solidFill>
              </a:rPr>
              <a:t>input vector </a:t>
            </a:r>
            <a:br>
              <a:rPr lang="en-US" altLang="en-US" sz="1600" dirty="0">
                <a:solidFill>
                  <a:srgbClr val="3333CC"/>
                </a:solidFill>
              </a:rPr>
            </a:br>
            <a:r>
              <a:rPr lang="en-US" altLang="en-US" sz="1600" dirty="0">
                <a:solidFill>
                  <a:srgbClr val="3333CC"/>
                </a:solidFill>
              </a:rPr>
              <a:t>(flattened 64x64 image)</a:t>
            </a:r>
          </a:p>
        </p:txBody>
      </p:sp>
      <mc:AlternateContent xmlns:mc="http://schemas.openxmlformats.org/markup-compatibility/2006" xmlns:a14="http://schemas.microsoft.com/office/drawing/2010/main">
        <mc:Choice Requires="a14">
          <p:sp>
            <p:nvSpPr>
              <p:cNvPr id="46" name="TextBox 45"/>
              <p:cNvSpPr txBox="1"/>
              <p:nvPr/>
            </p:nvSpPr>
            <p:spPr>
              <a:xfrm>
                <a:off x="3515348" y="4789271"/>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515348" y="4789271"/>
                <a:ext cx="7240256" cy="594522"/>
              </a:xfrm>
              <a:prstGeom prst="rect">
                <a:avLst/>
              </a:prstGeom>
              <a:blipFill>
                <a:blip r:embed="rId1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4300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Face recognition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987244"/>
              </a:xfrm>
            </p:spPr>
            <p:txBody>
              <a:bodyPr/>
              <a:lstStyle/>
              <a:p>
                <a:r>
                  <a:rPr lang="en-CA" dirty="0"/>
                  <a:t>Compute the z for a new image x</a:t>
                </a:r>
              </a:p>
              <a:p>
                <a:r>
                  <a:rPr lang="en-CA" dirty="0"/>
                  <a:t>If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𝑘</m:t>
                        </m:r>
                      </m:sub>
                    </m:sSub>
                  </m:oMath>
                </a14:m>
                <a:r>
                  <a:rPr lang="en-CA" dirty="0"/>
                  <a:t> is the largest output, output name </a:t>
                </a:r>
                <a:r>
                  <a:rPr lang="en-CA" i="1" dirty="0"/>
                  <a:t>k</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987244"/>
              </a:xfrm>
              <a:blipFill>
                <a:blip r:embed="rId2"/>
                <a:stretch>
                  <a:fillRect l="-1391" t="-9877" b="-1790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54</a:t>
            </a:fld>
            <a:endParaRPr lang="en-CA"/>
          </a:p>
        </p:txBody>
      </p:sp>
      <p:sp>
        <p:nvSpPr>
          <p:cNvPr id="5"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54</a:t>
            </a:fld>
            <a:endParaRPr lang="en-CA"/>
          </a:p>
        </p:txBody>
      </p:sp>
      <p:sp>
        <p:nvSpPr>
          <p:cNvPr id="6"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7" name="Oval 6"/>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7" name="Oval 6"/>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8" name="Oval 7"/>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9" name="Oval 8"/>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10" name="Oval 9"/>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1" name="AutoShape 20"/>
          <p:cNvCxnSpPr>
            <a:cxnSpLocks noChangeShapeType="1"/>
            <a:stCxn id="9" idx="0"/>
            <a:endCxn id="24"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1"/>
          <p:cNvCxnSpPr>
            <a:cxnSpLocks noChangeShapeType="1"/>
            <a:stCxn id="8"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2"/>
          <p:cNvCxnSpPr>
            <a:cxnSpLocks noChangeShapeType="1"/>
            <a:stCxn id="10" idx="0"/>
            <a:endCxn id="24"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9"/>
          <p:cNvCxnSpPr>
            <a:cxnSpLocks noChangeShapeType="1"/>
            <a:stCxn id="10" idx="7"/>
            <a:endCxn id="25"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3"/>
          <p:cNvCxnSpPr>
            <a:cxnSpLocks noChangeShapeType="1"/>
            <a:stCxn id="10" idx="1"/>
            <a:endCxn id="7"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6"/>
          <p:cNvCxnSpPr>
            <a:cxnSpLocks noChangeShapeType="1"/>
            <a:stCxn id="8" idx="1"/>
            <a:endCxn id="7"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7"/>
          <p:cNvCxnSpPr>
            <a:cxnSpLocks noChangeShapeType="1"/>
            <a:stCxn id="9" idx="1"/>
            <a:endCxn id="7"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1"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Rectangle 21"/>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3" name="Rectangle 22"/>
          <p:cNvSpPr>
            <a:spLocks noChangeArrowheads="1"/>
          </p:cNvSpPr>
          <p:nvPr/>
        </p:nvSpPr>
        <p:spPr bwMode="auto">
          <a:xfrm>
            <a:off x="6873654"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4" name="Oval 23"/>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4" name="Oval 23"/>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5" name="Oval 24"/>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5" name="Oval 24"/>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6" name="Rectangle 25"/>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6"/>
                <a:stretch>
                  <a:fillRect/>
                </a:stretch>
              </a:blipFill>
            </p:spPr>
            <p:txBody>
              <a:bodyPr/>
              <a:lstStyle/>
              <a:p>
                <a:r>
                  <a:rPr lang="en-CA">
                    <a:noFill/>
                  </a:rPr>
                  <a:t> </a:t>
                </a:r>
              </a:p>
            </p:txBody>
          </p:sp>
        </mc:Fallback>
      </mc:AlternateContent>
      <p:sp>
        <p:nvSpPr>
          <p:cNvPr id="27" name="TextBox 26"/>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8" name="TextBox 27"/>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29" name="Rectangle 28"/>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29" name="Rectangle 28"/>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0" name="Rectangle 29"/>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30" name="Rectangle 29"/>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8"/>
                <a:stretch>
                  <a:fillRect/>
                </a:stretch>
              </a:blipFill>
            </p:spPr>
            <p:txBody>
              <a:bodyPr/>
              <a:lstStyle/>
              <a:p>
                <a:r>
                  <a:rPr lang="en-CA">
                    <a:noFill/>
                  </a:rPr>
                  <a:t> </a:t>
                </a:r>
              </a:p>
            </p:txBody>
          </p:sp>
        </mc:Fallback>
      </mc:AlternateContent>
      <p:sp>
        <p:nvSpPr>
          <p:cNvPr id="31" name="TextBox 30"/>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2" name="TextBox 31"/>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3" name="TextBox 32"/>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4" name="TextBox 33"/>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5" name="TextBox 34"/>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6" name="TextBox 35"/>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39" name="TextBox 38"/>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40" name="TextBox 39"/>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40" name="TextBox 39"/>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9"/>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0"/>
                <a:stretch>
                  <a:fillRect l="-11475" t="-6452" r="-8197" b="-9677"/>
                </a:stretch>
              </a:blipFill>
            </p:spPr>
            <p:txBody>
              <a:bodyPr/>
              <a:lstStyle/>
              <a:p>
                <a:r>
                  <a:rPr lang="en-CA">
                    <a:noFill/>
                  </a:rPr>
                  <a:t> </a:t>
                </a:r>
              </a:p>
            </p:txBody>
          </p:sp>
        </mc:Fallback>
      </mc:AlternateContent>
      <p:cxnSp>
        <p:nvCxnSpPr>
          <p:cNvPr id="42" name="Straight Arrow Connector 41"/>
          <p:cNvCxnSpPr>
            <a:endCxn id="7"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1"/>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4" name="TextBox 43"/>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2"/>
                <a:stretch>
                  <a:fillRect l="-9677" t="-6250" r="-6452" b="-9375"/>
                </a:stretch>
              </a:blipFill>
            </p:spPr>
            <p:txBody>
              <a:bodyPr/>
              <a:lstStyle/>
              <a:p>
                <a:r>
                  <a:rPr lang="en-CA">
                    <a:noFill/>
                  </a:rPr>
                  <a:t> </a:t>
                </a:r>
              </a:p>
            </p:txBody>
          </p:sp>
        </mc:Fallback>
      </mc:AlternateContent>
      <p:cxnSp>
        <p:nvCxnSpPr>
          <p:cNvPr id="45" name="Straight Arrow Connector 44"/>
          <p:cNvCxnSpPr>
            <a:endCxn id="24"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6834098" y="6033185"/>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mc:AlternateContent xmlns:mc="http://schemas.openxmlformats.org/markup-compatibility/2006" xmlns:a14="http://schemas.microsoft.com/office/drawing/2010/main">
        <mc:Choice Requires="a14">
          <p:sp>
            <p:nvSpPr>
              <p:cNvPr id="47" name="TextBox 46"/>
              <p:cNvSpPr txBox="1"/>
              <p:nvPr/>
            </p:nvSpPr>
            <p:spPr>
              <a:xfrm>
                <a:off x="3587913" y="4736914"/>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87913" y="4736914"/>
                <a:ext cx="7240256" cy="594522"/>
              </a:xfrm>
              <a:prstGeom prst="rect">
                <a:avLst/>
              </a:prstGeom>
              <a:blipFill>
                <a:blip r:embed="rId1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342817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An interpretation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99499"/>
                <a:ext cx="7886700" cy="1422672"/>
              </a:xfrm>
            </p:spPr>
            <p:txBody>
              <a:bodyPr>
                <a:normAutofit/>
              </a:bodyPr>
              <a:lstStyle/>
              <a:p>
                <a:pPr marL="0" indent="0">
                  <a:buNone/>
                </a:pPr>
                <a14:m>
                  <m:oMath xmlns:m="http://schemas.openxmlformats.org/officeDocument/2006/math">
                    <m:sSub>
                      <m:sSubPr>
                        <m:ctrlPr>
                          <a:rPr lang="en-CA" sz="1800" b="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a14:m>
                <a:r>
                  <a:rPr lang="en-CA" sz="1800" dirty="0"/>
                  <a:t> is large if </a:t>
                </a:r>
                <a14:m>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𝑊</m:t>
                        </m:r>
                      </m:e>
                      <m:sup>
                        <m:d>
                          <m:dPr>
                            <m:ctrlPr>
                              <a:rPr lang="en-CA" sz="1800" i="1">
                                <a:latin typeface="Cambria Math" panose="02040503050406030204" pitchFamily="18" charset="0"/>
                              </a:rPr>
                            </m:ctrlPr>
                          </m:dPr>
                          <m:e>
                            <m:r>
                              <a:rPr lang="en-CA" sz="1800" i="1">
                                <a:latin typeface="Cambria Math" panose="02040503050406030204" pitchFamily="18" charset="0"/>
                              </a:rPr>
                              <m:t>1, ∗, </m:t>
                            </m:r>
                            <m:r>
                              <a:rPr lang="en-CA" sz="1800" b="0" i="1" smtClean="0">
                                <a:latin typeface="Cambria Math" panose="02040503050406030204" pitchFamily="18" charset="0"/>
                              </a:rPr>
                              <m:t>1</m:t>
                            </m:r>
                          </m:e>
                        </m:d>
                      </m:sup>
                    </m:sSup>
                    <m:r>
                      <a:rPr lang="en-CA" sz="1800" i="1">
                        <a:latin typeface="Cambria Math" panose="02040503050406030204" pitchFamily="18" charset="0"/>
                      </a:rPr>
                      <m:t>⋅</m:t>
                    </m:r>
                    <m:r>
                      <a:rPr lang="en-CA" sz="1800" i="1">
                        <a:latin typeface="Cambria Math" panose="02040503050406030204" pitchFamily="18" charset="0"/>
                      </a:rPr>
                      <m:t>𝑥</m:t>
                    </m:r>
                  </m:oMath>
                </a14:m>
                <a:r>
                  <a:rPr lang="en-CA" sz="1800" dirty="0"/>
                  <a:t> is large</a:t>
                </a:r>
                <a:br>
                  <a:rPr lang="en-CA" sz="1800" dirty="0"/>
                </a:br>
                <a14:m>
                  <m:oMath xmlns:m="http://schemas.openxmlformats.org/officeDocument/2006/math">
                    <m:sSub>
                      <m:sSubPr>
                        <m:ctrlPr>
                          <a:rPr lang="en-CA" sz="1800" i="1">
                            <a:latin typeface="Cambria Math" panose="02040503050406030204" pitchFamily="18" charset="0"/>
                          </a:rPr>
                        </m:ctrlPr>
                      </m:sSubPr>
                      <m:e>
                        <m:r>
                          <a:rPr lang="en-CA" sz="1800" i="1">
                            <a:latin typeface="Cambria Math" panose="02040503050406030204" pitchFamily="18" charset="0"/>
                          </a:rPr>
                          <m:t>𝑧</m:t>
                        </m:r>
                      </m:e>
                      <m:sub>
                        <m:r>
                          <a:rPr lang="en-CA" sz="1800" b="0" i="1" smtClean="0">
                            <a:latin typeface="Cambria Math" panose="02040503050406030204" pitchFamily="18" charset="0"/>
                          </a:rPr>
                          <m:t>2</m:t>
                        </m:r>
                      </m:sub>
                    </m:sSub>
                  </m:oMath>
                </a14:m>
                <a:r>
                  <a:rPr lang="en-CA" sz="1800" dirty="0"/>
                  <a:t> is large if </a:t>
                </a:r>
                <a14:m>
                  <m:oMath xmlns:m="http://schemas.openxmlformats.org/officeDocument/2006/math">
                    <m:sSup>
                      <m:sSupPr>
                        <m:ctrlPr>
                          <a:rPr lang="en-CA" sz="1800" i="1">
                            <a:latin typeface="Cambria Math" panose="02040503050406030204" pitchFamily="18" charset="0"/>
                          </a:rPr>
                        </m:ctrlPr>
                      </m:sSupPr>
                      <m:e>
                        <m:r>
                          <a:rPr lang="en-CA" sz="1800" i="1">
                            <a:latin typeface="Cambria Math" panose="02040503050406030204" pitchFamily="18" charset="0"/>
                          </a:rPr>
                          <m:t>𝑊</m:t>
                        </m:r>
                      </m:e>
                      <m:sup>
                        <m:d>
                          <m:dPr>
                            <m:ctrlPr>
                              <a:rPr lang="en-CA" sz="1800" i="1">
                                <a:latin typeface="Cambria Math" panose="02040503050406030204" pitchFamily="18" charset="0"/>
                              </a:rPr>
                            </m:ctrlPr>
                          </m:dPr>
                          <m:e>
                            <m:r>
                              <a:rPr lang="en-CA" sz="1800" i="1">
                                <a:latin typeface="Cambria Math" panose="02040503050406030204" pitchFamily="18" charset="0"/>
                              </a:rPr>
                              <m:t>1, ∗, </m:t>
                            </m:r>
                            <m:r>
                              <a:rPr lang="en-CA" sz="1800" b="0" i="1" smtClean="0">
                                <a:latin typeface="Cambria Math" panose="02040503050406030204" pitchFamily="18" charset="0"/>
                              </a:rPr>
                              <m:t>2</m:t>
                            </m:r>
                          </m:e>
                        </m:d>
                      </m:sup>
                    </m:sSup>
                    <m:r>
                      <a:rPr lang="en-CA" sz="1800" i="1">
                        <a:latin typeface="Cambria Math" panose="02040503050406030204" pitchFamily="18" charset="0"/>
                      </a:rPr>
                      <m:t>⋅</m:t>
                    </m:r>
                    <m:r>
                      <a:rPr lang="en-CA" sz="1800" i="1">
                        <a:latin typeface="Cambria Math" panose="02040503050406030204" pitchFamily="18" charset="0"/>
                      </a:rPr>
                      <m:t>𝑥</m:t>
                    </m:r>
                  </m:oMath>
                </a14:m>
                <a:r>
                  <a:rPr lang="en-CA" sz="1800" dirty="0"/>
                  <a:t> is large</a:t>
                </a:r>
              </a:p>
              <a:p>
                <a:pPr marL="0" indent="0">
                  <a:buNone/>
                </a:pPr>
                <a:r>
                  <a:rPr lang="en-CA" sz="1800" dirty="0"/>
                  <a:t>….</a:t>
                </a:r>
              </a:p>
              <a:p>
                <a:pPr marL="0" indent="0">
                  <a:buNone/>
                </a:pPr>
                <a14:m>
                  <m:oMath xmlns:m="http://schemas.openxmlformats.org/officeDocument/2006/math">
                    <m:sSup>
                      <m:sSupPr>
                        <m:ctrlPr>
                          <a:rPr lang="en-CA" sz="1700" i="1">
                            <a:latin typeface="Cambria Math" panose="02040503050406030204" pitchFamily="18" charset="0"/>
                          </a:rPr>
                        </m:ctrlPr>
                      </m:sSupPr>
                      <m:e>
                        <m:r>
                          <a:rPr lang="en-CA" sz="1700" i="1">
                            <a:latin typeface="Cambria Math" panose="02040503050406030204" pitchFamily="18" charset="0"/>
                          </a:rPr>
                          <m:t>𝑊</m:t>
                        </m:r>
                      </m:e>
                      <m:sup>
                        <m:d>
                          <m:dPr>
                            <m:ctrlPr>
                              <a:rPr lang="en-CA" sz="1700" i="1">
                                <a:latin typeface="Cambria Math" panose="02040503050406030204" pitchFamily="18" charset="0"/>
                              </a:rPr>
                            </m:ctrlPr>
                          </m:dPr>
                          <m:e>
                            <m:r>
                              <a:rPr lang="en-CA" sz="1700" i="1">
                                <a:latin typeface="Cambria Math" panose="02040503050406030204" pitchFamily="18" charset="0"/>
                              </a:rPr>
                              <m:t>1, ∗, 1</m:t>
                            </m:r>
                          </m:e>
                        </m:d>
                      </m:sup>
                    </m:sSup>
                  </m:oMath>
                </a14:m>
                <a:r>
                  <a:rPr lang="en-CA" sz="1700" dirty="0"/>
                  <a:t>, </a:t>
                </a:r>
                <a14:m>
                  <m:oMath xmlns:m="http://schemas.openxmlformats.org/officeDocument/2006/math">
                    <m:sSup>
                      <m:sSupPr>
                        <m:ctrlPr>
                          <a:rPr lang="en-CA" sz="1700" i="1">
                            <a:latin typeface="Cambria Math" panose="02040503050406030204" pitchFamily="18" charset="0"/>
                          </a:rPr>
                        </m:ctrlPr>
                      </m:sSupPr>
                      <m:e>
                        <m:r>
                          <a:rPr lang="en-CA" sz="1700" i="1">
                            <a:latin typeface="Cambria Math" panose="02040503050406030204" pitchFamily="18" charset="0"/>
                          </a:rPr>
                          <m:t>𝑊</m:t>
                        </m:r>
                      </m:e>
                      <m:sup>
                        <m:d>
                          <m:dPr>
                            <m:ctrlPr>
                              <a:rPr lang="en-CA" sz="1700" i="1">
                                <a:latin typeface="Cambria Math" panose="02040503050406030204" pitchFamily="18" charset="0"/>
                              </a:rPr>
                            </m:ctrlPr>
                          </m:dPr>
                          <m:e>
                            <m:r>
                              <a:rPr lang="en-CA" sz="1700" i="1">
                                <a:latin typeface="Cambria Math" panose="02040503050406030204" pitchFamily="18" charset="0"/>
                              </a:rPr>
                              <m:t>1, ∗, </m:t>
                            </m:r>
                            <m:r>
                              <a:rPr lang="en-CA" sz="1700" b="0" i="1" smtClean="0">
                                <a:latin typeface="Cambria Math" panose="02040503050406030204" pitchFamily="18" charset="0"/>
                              </a:rPr>
                              <m:t>2</m:t>
                            </m:r>
                          </m:e>
                        </m:d>
                      </m:sup>
                    </m:sSup>
                  </m:oMath>
                </a14:m>
                <a:r>
                  <a:rPr lang="en-CA" sz="1700" dirty="0"/>
                  <a:t>, …, </a:t>
                </a:r>
                <a14:m>
                  <m:oMath xmlns:m="http://schemas.openxmlformats.org/officeDocument/2006/math">
                    <m:sSup>
                      <m:sSupPr>
                        <m:ctrlPr>
                          <a:rPr lang="en-CA" sz="1700" i="1">
                            <a:latin typeface="Cambria Math" panose="02040503050406030204" pitchFamily="18" charset="0"/>
                          </a:rPr>
                        </m:ctrlPr>
                      </m:sSupPr>
                      <m:e>
                        <m:r>
                          <a:rPr lang="en-CA" sz="1700" i="1">
                            <a:latin typeface="Cambria Math" panose="02040503050406030204" pitchFamily="18" charset="0"/>
                          </a:rPr>
                          <m:t>𝑊</m:t>
                        </m:r>
                      </m:e>
                      <m:sup>
                        <m:d>
                          <m:dPr>
                            <m:ctrlPr>
                              <a:rPr lang="en-CA" sz="1700" i="1">
                                <a:latin typeface="Cambria Math" panose="02040503050406030204" pitchFamily="18" charset="0"/>
                              </a:rPr>
                            </m:ctrlPr>
                          </m:dPr>
                          <m:e>
                            <m:r>
                              <a:rPr lang="en-CA" sz="1700" i="1">
                                <a:latin typeface="Cambria Math" panose="02040503050406030204" pitchFamily="18" charset="0"/>
                              </a:rPr>
                              <m:t>1, ∗, </m:t>
                            </m:r>
                            <m:r>
                              <a:rPr lang="en-CA" sz="1700" b="0" i="1" smtClean="0">
                                <a:latin typeface="Cambria Math" panose="02040503050406030204" pitchFamily="18" charset="0"/>
                              </a:rPr>
                              <m:t>6</m:t>
                            </m:r>
                          </m:e>
                        </m:d>
                      </m:sup>
                    </m:sSup>
                  </m:oMath>
                </a14:m>
                <a:r>
                  <a:rPr lang="en-CA" sz="1700" dirty="0"/>
                  <a:t> are </a:t>
                </a:r>
                <a:r>
                  <a:rPr lang="en-CA" sz="1700" i="1" dirty="0"/>
                  <a:t>templates</a:t>
                </a:r>
                <a:r>
                  <a:rPr lang="en-CA" sz="1700" dirty="0"/>
                  <a:t> for the faces of actor 1, actor 2, …, actor 6</a:t>
                </a:r>
              </a:p>
              <a:p>
                <a:pPr marL="0" indent="0">
                  <a:buNone/>
                </a:pPr>
                <a:endParaRPr lang="en-CA" dirty="0"/>
              </a:p>
              <a:p>
                <a:pPr marL="0" indent="0">
                  <a:buNone/>
                </a:pPr>
                <a:endParaRPr lang="en-CA" dirty="0"/>
              </a:p>
              <a:p>
                <a:pPr marL="0" indent="0">
                  <a:buNone/>
                </a:pP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99499"/>
                <a:ext cx="7886700" cy="1422672"/>
              </a:xfrm>
              <a:blipFill>
                <a:blip r:embed="rId2"/>
                <a:stretch>
                  <a:fillRect l="-618" t="-2564" b="-1709"/>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55</a:t>
            </a:fld>
            <a:endParaRPr lang="en-CA"/>
          </a:p>
        </p:txBody>
      </p:sp>
      <p:sp>
        <p:nvSpPr>
          <p:cNvPr id="5"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55</a:t>
            </a:fld>
            <a:endParaRPr lang="en-CA"/>
          </a:p>
        </p:txBody>
      </p:sp>
      <p:sp>
        <p:nvSpPr>
          <p:cNvPr id="6"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7F3095-738A-4790-83C5-52C005F4D7A2}" type="slidenum">
              <a:rPr lang="en-CA" smtClean="0"/>
              <a:pPr/>
              <a:t>55</a:t>
            </a:fld>
            <a:endParaRPr lang="en-CA"/>
          </a:p>
        </p:txBody>
      </p:sp>
      <p:sp>
        <p:nvSpPr>
          <p:cNvPr id="7" name="Text Box 6"/>
          <p:cNvSpPr txBox="1">
            <a:spLocks noChangeArrowheads="1"/>
          </p:cNvSpPr>
          <p:nvPr/>
        </p:nvSpPr>
        <p:spPr bwMode="auto">
          <a:xfrm>
            <a:off x="5333361" y="4200885"/>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8" name="Oval 7"/>
              <p:cNvSpPr>
                <a:spLocks noChangeArrowheads="1"/>
              </p:cNvSpPr>
              <p:nvPr/>
            </p:nvSpPr>
            <p:spPr bwMode="auto">
              <a:xfrm>
                <a:off x="2337799" y="4165880"/>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8" name="Oval 7"/>
              <p:cNvSpPr>
                <a:spLocks noRot="1" noChangeAspect="1" noMove="1" noResize="1" noEditPoints="1" noAdjustHandles="1" noChangeArrowheads="1" noChangeShapeType="1" noTextEdit="1"/>
              </p:cNvSpPr>
              <p:nvPr/>
            </p:nvSpPr>
            <p:spPr bwMode="auto">
              <a:xfrm>
                <a:off x="2337799" y="4165880"/>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9" name="Oval 8"/>
          <p:cNvSpPr>
            <a:spLocks noChangeArrowheads="1"/>
          </p:cNvSpPr>
          <p:nvPr/>
        </p:nvSpPr>
        <p:spPr bwMode="auto">
          <a:xfrm>
            <a:off x="430359" y="6132792"/>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10" name="Oval 9"/>
          <p:cNvSpPr>
            <a:spLocks noChangeArrowheads="1"/>
          </p:cNvSpPr>
          <p:nvPr/>
        </p:nvSpPr>
        <p:spPr bwMode="auto">
          <a:xfrm>
            <a:off x="1373205" y="6141626"/>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11" name="Oval 10"/>
          <p:cNvSpPr>
            <a:spLocks noChangeArrowheads="1"/>
          </p:cNvSpPr>
          <p:nvPr/>
        </p:nvSpPr>
        <p:spPr bwMode="auto">
          <a:xfrm>
            <a:off x="5620753" y="6140451"/>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12" name="AutoShape 20"/>
          <p:cNvCxnSpPr>
            <a:cxnSpLocks noChangeShapeType="1"/>
            <a:stCxn id="10" idx="0"/>
            <a:endCxn id="25" idx="4"/>
          </p:cNvCxnSpPr>
          <p:nvPr/>
        </p:nvCxnSpPr>
        <p:spPr bwMode="auto">
          <a:xfrm flipV="1">
            <a:off x="1589105" y="4585044"/>
            <a:ext cx="1901218" cy="155658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1"/>
          <p:cNvCxnSpPr>
            <a:cxnSpLocks noChangeShapeType="1"/>
            <a:stCxn id="9" idx="0"/>
          </p:cNvCxnSpPr>
          <p:nvPr/>
        </p:nvCxnSpPr>
        <p:spPr bwMode="auto">
          <a:xfrm flipV="1">
            <a:off x="646259" y="4552158"/>
            <a:ext cx="2728965" cy="1580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2"/>
          <p:cNvCxnSpPr>
            <a:cxnSpLocks noChangeShapeType="1"/>
            <a:stCxn id="11" idx="0"/>
            <a:endCxn id="25" idx="5"/>
          </p:cNvCxnSpPr>
          <p:nvPr/>
        </p:nvCxnSpPr>
        <p:spPr bwMode="auto">
          <a:xfrm flipH="1" flipV="1">
            <a:off x="3642987" y="4521808"/>
            <a:ext cx="2193666" cy="16186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28"/>
          <p:cNvCxnSpPr>
            <a:cxnSpLocks noChangeShapeType="1"/>
          </p:cNvCxnSpPr>
          <p:nvPr/>
        </p:nvCxnSpPr>
        <p:spPr bwMode="auto">
          <a:xfrm flipV="1">
            <a:off x="1773310" y="4585045"/>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29"/>
          <p:cNvCxnSpPr>
            <a:cxnSpLocks noChangeShapeType="1"/>
            <a:stCxn id="11" idx="7"/>
            <a:endCxn id="26" idx="5"/>
          </p:cNvCxnSpPr>
          <p:nvPr/>
        </p:nvCxnSpPr>
        <p:spPr bwMode="auto">
          <a:xfrm flipH="1" flipV="1">
            <a:off x="4635687" y="4504981"/>
            <a:ext cx="1353630"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3"/>
          <p:cNvCxnSpPr>
            <a:cxnSpLocks noChangeShapeType="1"/>
            <a:stCxn id="11" idx="1"/>
            <a:endCxn id="8" idx="5"/>
          </p:cNvCxnSpPr>
          <p:nvPr/>
        </p:nvCxnSpPr>
        <p:spPr bwMode="auto">
          <a:xfrm flipH="1" flipV="1">
            <a:off x="2706363" y="4534444"/>
            <a:ext cx="2977626" cy="166924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6"/>
          <p:cNvCxnSpPr>
            <a:cxnSpLocks noChangeShapeType="1"/>
            <a:stCxn id="9" idx="1"/>
            <a:endCxn id="8" idx="2"/>
          </p:cNvCxnSpPr>
          <p:nvPr/>
        </p:nvCxnSpPr>
        <p:spPr bwMode="auto">
          <a:xfrm flipV="1">
            <a:off x="493595" y="4381780"/>
            <a:ext cx="1844204" cy="18142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37"/>
          <p:cNvCxnSpPr>
            <a:cxnSpLocks noChangeShapeType="1"/>
            <a:stCxn id="10" idx="1"/>
            <a:endCxn id="8" idx="3"/>
          </p:cNvCxnSpPr>
          <p:nvPr/>
        </p:nvCxnSpPr>
        <p:spPr bwMode="auto">
          <a:xfrm flipV="1">
            <a:off x="1436441" y="4534444"/>
            <a:ext cx="964594" cy="167041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43"/>
          <p:cNvCxnSpPr>
            <a:cxnSpLocks noChangeShapeType="1"/>
          </p:cNvCxnSpPr>
          <p:nvPr/>
        </p:nvCxnSpPr>
        <p:spPr bwMode="auto">
          <a:xfrm flipV="1">
            <a:off x="828787" y="4518573"/>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AutoShape 46"/>
          <p:cNvSpPr>
            <a:spLocks noChangeArrowheads="1"/>
          </p:cNvSpPr>
          <p:nvPr/>
        </p:nvSpPr>
        <p:spPr bwMode="auto">
          <a:xfrm>
            <a:off x="6295782" y="6348692"/>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2" name="AutoShape 48"/>
          <p:cNvSpPr>
            <a:spLocks noChangeArrowheads="1"/>
          </p:cNvSpPr>
          <p:nvPr/>
        </p:nvSpPr>
        <p:spPr bwMode="auto">
          <a:xfrm>
            <a:off x="4742127" y="4374501"/>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3" name="Rectangle 22"/>
          <p:cNvSpPr>
            <a:spLocks noChangeArrowheads="1"/>
          </p:cNvSpPr>
          <p:nvPr/>
        </p:nvSpPr>
        <p:spPr bwMode="auto">
          <a:xfrm>
            <a:off x="5293580" y="4077090"/>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24" name="Rectangle 23"/>
          <p:cNvSpPr>
            <a:spLocks noChangeArrowheads="1"/>
          </p:cNvSpPr>
          <p:nvPr/>
        </p:nvSpPr>
        <p:spPr bwMode="auto">
          <a:xfrm>
            <a:off x="6877095" y="5985091"/>
            <a:ext cx="2249352"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25" name="Oval 24"/>
              <p:cNvSpPr>
                <a:spLocks noChangeArrowheads="1"/>
              </p:cNvSpPr>
              <p:nvPr/>
            </p:nvSpPr>
            <p:spPr bwMode="auto">
              <a:xfrm>
                <a:off x="3274423" y="415324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3</m:t>
                          </m:r>
                        </m:sub>
                      </m:sSub>
                    </m:oMath>
                  </m:oMathPara>
                </a14:m>
                <a:endParaRPr lang="en-CA" sz="1800" dirty="0"/>
              </a:p>
            </p:txBody>
          </p:sp>
        </mc:Choice>
        <mc:Fallback xmlns="">
          <p:sp>
            <p:nvSpPr>
              <p:cNvPr id="25" name="Oval 24"/>
              <p:cNvSpPr>
                <a:spLocks noRot="1" noChangeAspect="1" noMove="1" noResize="1" noEditPoints="1" noAdjustHandles="1" noChangeArrowheads="1" noChangeShapeType="1" noTextEdit="1"/>
              </p:cNvSpPr>
              <p:nvPr/>
            </p:nvSpPr>
            <p:spPr bwMode="auto">
              <a:xfrm>
                <a:off x="3274423" y="4153244"/>
                <a:ext cx="431800" cy="431800"/>
              </a:xfrm>
              <a:prstGeom prst="ellipse">
                <a:avLst/>
              </a:prstGeom>
              <a:blipFill>
                <a:blip r:embed="rId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6" name="Oval 25"/>
              <p:cNvSpPr>
                <a:spLocks noChangeArrowheads="1"/>
              </p:cNvSpPr>
              <p:nvPr/>
            </p:nvSpPr>
            <p:spPr bwMode="auto">
              <a:xfrm>
                <a:off x="4267123" y="4136417"/>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26" name="Oval 25"/>
              <p:cNvSpPr>
                <a:spLocks noRot="1" noChangeAspect="1" noMove="1" noResize="1" noEditPoints="1" noAdjustHandles="1" noChangeArrowheads="1" noChangeShapeType="1" noTextEdit="1"/>
              </p:cNvSpPr>
              <p:nvPr/>
            </p:nvSpPr>
            <p:spPr bwMode="auto">
              <a:xfrm>
                <a:off x="4267123" y="4136417"/>
                <a:ext cx="431800" cy="431800"/>
              </a:xfrm>
              <a:prstGeom prst="ellipse">
                <a:avLst/>
              </a:prstGeom>
              <a:blipFill>
                <a:blip r:embed="rId5"/>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441912" y="6125132"/>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27" name="Rectangle 26"/>
              <p:cNvSpPr>
                <a:spLocks noRot="1" noChangeAspect="1" noMove="1" noResize="1" noEditPoints="1" noAdjustHandles="1" noChangeArrowheads="1" noChangeShapeType="1" noTextEdit="1"/>
              </p:cNvSpPr>
              <p:nvPr/>
            </p:nvSpPr>
            <p:spPr>
              <a:xfrm>
                <a:off x="441912" y="6125132"/>
                <a:ext cx="460767" cy="369332"/>
              </a:xfrm>
              <a:prstGeom prst="rect">
                <a:avLst/>
              </a:prstGeom>
              <a:blipFill>
                <a:blip r:embed="rId6"/>
                <a:stretch>
                  <a:fillRect/>
                </a:stretch>
              </a:blipFill>
            </p:spPr>
            <p:txBody>
              <a:bodyPr/>
              <a:lstStyle/>
              <a:p>
                <a:r>
                  <a:rPr lang="en-CA">
                    <a:noFill/>
                  </a:rPr>
                  <a:t> </a:t>
                </a:r>
              </a:p>
            </p:txBody>
          </p:sp>
        </mc:Fallback>
      </mc:AlternateContent>
      <p:sp>
        <p:nvSpPr>
          <p:cNvPr id="28" name="TextBox 27"/>
          <p:cNvSpPr txBox="1"/>
          <p:nvPr/>
        </p:nvSpPr>
        <p:spPr>
          <a:xfrm>
            <a:off x="963831" y="6178639"/>
            <a:ext cx="293328" cy="369332"/>
          </a:xfrm>
          <a:prstGeom prst="rect">
            <a:avLst/>
          </a:prstGeom>
          <a:noFill/>
        </p:spPr>
        <p:txBody>
          <a:bodyPr wrap="square" rtlCol="0">
            <a:spAutoFit/>
          </a:bodyPr>
          <a:lstStyle/>
          <a:p>
            <a:r>
              <a:rPr lang="en-CA" dirty="0"/>
              <a:t>…</a:t>
            </a:r>
          </a:p>
        </p:txBody>
      </p:sp>
      <p:sp>
        <p:nvSpPr>
          <p:cNvPr id="29" name="TextBox 28"/>
          <p:cNvSpPr txBox="1"/>
          <p:nvPr/>
        </p:nvSpPr>
        <p:spPr>
          <a:xfrm flipH="1">
            <a:off x="2002613" y="6169410"/>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30" name="Rectangle 29"/>
              <p:cNvSpPr/>
              <p:nvPr/>
            </p:nvSpPr>
            <p:spPr>
              <a:xfrm>
                <a:off x="1352389" y="6144029"/>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30" name="Rectangle 29"/>
              <p:cNvSpPr>
                <a:spLocks noRot="1" noChangeAspect="1" noMove="1" noResize="1" noEditPoints="1" noAdjustHandles="1" noChangeArrowheads="1" noChangeShapeType="1" noTextEdit="1"/>
              </p:cNvSpPr>
              <p:nvPr/>
            </p:nvSpPr>
            <p:spPr>
              <a:xfrm>
                <a:off x="1352389" y="6144029"/>
                <a:ext cx="519822" cy="338554"/>
              </a:xfrm>
              <a:prstGeom prst="rect">
                <a:avLst/>
              </a:prstGeom>
              <a:blipFill>
                <a:blip r:embed="rId7"/>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524260" y="6186188"/>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31" name="Rectangle 30"/>
              <p:cNvSpPr>
                <a:spLocks noRot="1" noChangeAspect="1" noMove="1" noResize="1" noEditPoints="1" noAdjustHandles="1" noChangeArrowheads="1" noChangeShapeType="1" noTextEdit="1"/>
              </p:cNvSpPr>
              <p:nvPr/>
            </p:nvSpPr>
            <p:spPr>
              <a:xfrm>
                <a:off x="5524260" y="6186188"/>
                <a:ext cx="624786" cy="307777"/>
              </a:xfrm>
              <a:prstGeom prst="rect">
                <a:avLst/>
              </a:prstGeom>
              <a:blipFill>
                <a:blip r:embed="rId8"/>
                <a:stretch>
                  <a:fillRect/>
                </a:stretch>
              </a:blipFill>
            </p:spPr>
            <p:txBody>
              <a:bodyPr/>
              <a:lstStyle/>
              <a:p>
                <a:r>
                  <a:rPr lang="en-CA">
                    <a:noFill/>
                  </a:rPr>
                  <a:t> </a:t>
                </a:r>
              </a:p>
            </p:txBody>
          </p:sp>
        </mc:Fallback>
      </mc:AlternateContent>
      <p:sp>
        <p:nvSpPr>
          <p:cNvPr id="32" name="TextBox 31"/>
          <p:cNvSpPr txBox="1"/>
          <p:nvPr/>
        </p:nvSpPr>
        <p:spPr>
          <a:xfrm>
            <a:off x="2840238" y="4164847"/>
            <a:ext cx="534986" cy="369332"/>
          </a:xfrm>
          <a:prstGeom prst="rect">
            <a:avLst/>
          </a:prstGeom>
          <a:noFill/>
        </p:spPr>
        <p:txBody>
          <a:bodyPr wrap="square" rtlCol="0">
            <a:spAutoFit/>
          </a:bodyPr>
          <a:lstStyle/>
          <a:p>
            <a:r>
              <a:rPr lang="en-CA" dirty="0"/>
              <a:t>…</a:t>
            </a:r>
          </a:p>
        </p:txBody>
      </p:sp>
      <p:sp>
        <p:nvSpPr>
          <p:cNvPr id="33" name="TextBox 32"/>
          <p:cNvSpPr txBox="1"/>
          <p:nvPr/>
        </p:nvSpPr>
        <p:spPr>
          <a:xfrm>
            <a:off x="3883207" y="4182826"/>
            <a:ext cx="534986" cy="369332"/>
          </a:xfrm>
          <a:prstGeom prst="rect">
            <a:avLst/>
          </a:prstGeom>
          <a:noFill/>
        </p:spPr>
        <p:txBody>
          <a:bodyPr wrap="square" rtlCol="0">
            <a:spAutoFit/>
          </a:bodyPr>
          <a:lstStyle/>
          <a:p>
            <a:r>
              <a:rPr lang="en-CA" dirty="0"/>
              <a:t>…</a:t>
            </a:r>
          </a:p>
        </p:txBody>
      </p:sp>
      <p:sp>
        <p:nvSpPr>
          <p:cNvPr id="34" name="TextBox 33"/>
          <p:cNvSpPr txBox="1"/>
          <p:nvPr/>
        </p:nvSpPr>
        <p:spPr>
          <a:xfrm flipH="1">
            <a:off x="2333578" y="6169410"/>
            <a:ext cx="185028" cy="369332"/>
          </a:xfrm>
          <a:prstGeom prst="rect">
            <a:avLst/>
          </a:prstGeom>
          <a:noFill/>
        </p:spPr>
        <p:txBody>
          <a:bodyPr wrap="square" rtlCol="0">
            <a:spAutoFit/>
          </a:bodyPr>
          <a:lstStyle/>
          <a:p>
            <a:r>
              <a:rPr lang="en-CA" dirty="0"/>
              <a:t>…</a:t>
            </a:r>
          </a:p>
        </p:txBody>
      </p:sp>
      <p:sp>
        <p:nvSpPr>
          <p:cNvPr id="35" name="TextBox 34"/>
          <p:cNvSpPr txBox="1"/>
          <p:nvPr/>
        </p:nvSpPr>
        <p:spPr>
          <a:xfrm>
            <a:off x="2766669" y="6169409"/>
            <a:ext cx="511054" cy="369332"/>
          </a:xfrm>
          <a:prstGeom prst="rect">
            <a:avLst/>
          </a:prstGeom>
          <a:noFill/>
        </p:spPr>
        <p:txBody>
          <a:bodyPr wrap="square" rtlCol="0">
            <a:spAutoFit/>
          </a:bodyPr>
          <a:lstStyle/>
          <a:p>
            <a:r>
              <a:rPr lang="en-CA" dirty="0"/>
              <a:t>…</a:t>
            </a:r>
          </a:p>
        </p:txBody>
      </p:sp>
      <p:sp>
        <p:nvSpPr>
          <p:cNvPr id="36" name="TextBox 35"/>
          <p:cNvSpPr txBox="1"/>
          <p:nvPr/>
        </p:nvSpPr>
        <p:spPr>
          <a:xfrm flipH="1">
            <a:off x="3284925" y="6169410"/>
            <a:ext cx="246422" cy="369332"/>
          </a:xfrm>
          <a:prstGeom prst="rect">
            <a:avLst/>
          </a:prstGeom>
          <a:noFill/>
        </p:spPr>
        <p:txBody>
          <a:bodyPr wrap="square" rtlCol="0">
            <a:spAutoFit/>
          </a:bodyPr>
          <a:lstStyle/>
          <a:p>
            <a:r>
              <a:rPr lang="en-CA" dirty="0"/>
              <a:t>…</a:t>
            </a:r>
          </a:p>
        </p:txBody>
      </p:sp>
      <p:sp>
        <p:nvSpPr>
          <p:cNvPr id="37" name="TextBox 36"/>
          <p:cNvSpPr txBox="1"/>
          <p:nvPr/>
        </p:nvSpPr>
        <p:spPr>
          <a:xfrm flipH="1">
            <a:off x="3672158" y="6171685"/>
            <a:ext cx="246422" cy="369332"/>
          </a:xfrm>
          <a:prstGeom prst="rect">
            <a:avLst/>
          </a:prstGeom>
          <a:noFill/>
        </p:spPr>
        <p:txBody>
          <a:bodyPr wrap="square" rtlCol="0">
            <a:spAutoFit/>
          </a:bodyPr>
          <a:lstStyle/>
          <a:p>
            <a:r>
              <a:rPr lang="en-CA" dirty="0"/>
              <a:t>…</a:t>
            </a:r>
          </a:p>
        </p:txBody>
      </p:sp>
      <p:sp>
        <p:nvSpPr>
          <p:cNvPr id="38" name="TextBox 37"/>
          <p:cNvSpPr txBox="1"/>
          <p:nvPr/>
        </p:nvSpPr>
        <p:spPr>
          <a:xfrm flipH="1">
            <a:off x="4150700" y="6178639"/>
            <a:ext cx="246422" cy="369332"/>
          </a:xfrm>
          <a:prstGeom prst="rect">
            <a:avLst/>
          </a:prstGeom>
          <a:noFill/>
        </p:spPr>
        <p:txBody>
          <a:bodyPr wrap="square" rtlCol="0">
            <a:spAutoFit/>
          </a:bodyPr>
          <a:lstStyle/>
          <a:p>
            <a:r>
              <a:rPr lang="en-CA" dirty="0"/>
              <a:t>…</a:t>
            </a:r>
          </a:p>
        </p:txBody>
      </p:sp>
      <p:sp>
        <p:nvSpPr>
          <p:cNvPr id="39" name="TextBox 38"/>
          <p:cNvSpPr txBox="1"/>
          <p:nvPr/>
        </p:nvSpPr>
        <p:spPr>
          <a:xfrm flipH="1">
            <a:off x="4493641" y="6178489"/>
            <a:ext cx="246422" cy="369332"/>
          </a:xfrm>
          <a:prstGeom prst="rect">
            <a:avLst/>
          </a:prstGeom>
          <a:noFill/>
        </p:spPr>
        <p:txBody>
          <a:bodyPr wrap="square" rtlCol="0">
            <a:spAutoFit/>
          </a:bodyPr>
          <a:lstStyle/>
          <a:p>
            <a:r>
              <a:rPr lang="en-CA" dirty="0"/>
              <a:t>…</a:t>
            </a:r>
          </a:p>
        </p:txBody>
      </p:sp>
      <p:sp>
        <p:nvSpPr>
          <p:cNvPr id="40" name="TextBox 39"/>
          <p:cNvSpPr txBox="1"/>
          <p:nvPr/>
        </p:nvSpPr>
        <p:spPr>
          <a:xfrm flipH="1">
            <a:off x="4864301" y="6178489"/>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41" name="TextBox 40"/>
              <p:cNvSpPr txBox="1"/>
              <p:nvPr/>
            </p:nvSpPr>
            <p:spPr>
              <a:xfrm>
                <a:off x="963831" y="5290304"/>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41" name="TextBox 40"/>
              <p:cNvSpPr txBox="1">
                <a:spLocks noRot="1" noChangeAspect="1" noMove="1" noResize="1" noEditPoints="1" noAdjustHandles="1" noChangeArrowheads="1" noChangeShapeType="1" noTextEdit="1"/>
              </p:cNvSpPr>
              <p:nvPr/>
            </p:nvSpPr>
            <p:spPr>
              <a:xfrm>
                <a:off x="963831" y="5290304"/>
                <a:ext cx="532197" cy="192360"/>
              </a:xfrm>
              <a:prstGeom prst="rect">
                <a:avLst/>
              </a:prstGeom>
              <a:blipFill>
                <a:blip r:embed="rId9"/>
                <a:stretch>
                  <a:fillRect l="-6897" t="-6452" r="-4598"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680299" y="4222462"/>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42" name="TextBox 41"/>
              <p:cNvSpPr txBox="1">
                <a:spLocks noRot="1" noChangeAspect="1" noMove="1" noResize="1" noEditPoints="1" noAdjustHandles="1" noChangeArrowheads="1" noChangeShapeType="1" noTextEdit="1"/>
              </p:cNvSpPr>
              <p:nvPr/>
            </p:nvSpPr>
            <p:spPr>
              <a:xfrm>
                <a:off x="1680299" y="4222462"/>
                <a:ext cx="376770" cy="192360"/>
              </a:xfrm>
              <a:prstGeom prst="rect">
                <a:avLst/>
              </a:prstGeom>
              <a:blipFill>
                <a:blip r:embed="rId10"/>
                <a:stretch>
                  <a:fillRect l="-11475" t="-6452" r="-8197" b="-9677"/>
                </a:stretch>
              </a:blipFill>
            </p:spPr>
            <p:txBody>
              <a:bodyPr/>
              <a:lstStyle/>
              <a:p>
                <a:r>
                  <a:rPr lang="en-CA">
                    <a:noFill/>
                  </a:rPr>
                  <a:t> </a:t>
                </a:r>
              </a:p>
            </p:txBody>
          </p:sp>
        </mc:Fallback>
      </mc:AlternateContent>
      <p:cxnSp>
        <p:nvCxnSpPr>
          <p:cNvPr id="43" name="Straight Arrow Connector 42"/>
          <p:cNvCxnSpPr>
            <a:endCxn id="8" idx="1"/>
          </p:cNvCxnSpPr>
          <p:nvPr/>
        </p:nvCxnSpPr>
        <p:spPr>
          <a:xfrm flipV="1">
            <a:off x="2067240" y="4229116"/>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p:cNvSpPr txBox="1"/>
              <p:nvPr/>
            </p:nvSpPr>
            <p:spPr>
              <a:xfrm>
                <a:off x="4922295" y="5203666"/>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922295" y="5203666"/>
                <a:ext cx="722955" cy="192360"/>
              </a:xfrm>
              <a:prstGeom prst="rect">
                <a:avLst/>
              </a:prstGeom>
              <a:blipFill>
                <a:blip r:embed="rId11"/>
                <a:stretch>
                  <a:fillRect l="-5042" t="-6452" r="-3361"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835220" y="4048650"/>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45" name="TextBox 44"/>
              <p:cNvSpPr txBox="1">
                <a:spLocks noRot="1" noChangeAspect="1" noMove="1" noResize="1" noEditPoints="1" noAdjustHandles="1" noChangeArrowheads="1" noChangeShapeType="1" noTextEdit="1"/>
              </p:cNvSpPr>
              <p:nvPr/>
            </p:nvSpPr>
            <p:spPr>
              <a:xfrm>
                <a:off x="2835220" y="4048650"/>
                <a:ext cx="376770" cy="192360"/>
              </a:xfrm>
              <a:prstGeom prst="rect">
                <a:avLst/>
              </a:prstGeom>
              <a:blipFill>
                <a:blip r:embed="rId12"/>
                <a:stretch>
                  <a:fillRect l="-9677" t="-6250" r="-6452" b="-9375"/>
                </a:stretch>
              </a:blipFill>
            </p:spPr>
            <p:txBody>
              <a:bodyPr/>
              <a:lstStyle/>
              <a:p>
                <a:r>
                  <a:rPr lang="en-CA">
                    <a:noFill/>
                  </a:rPr>
                  <a:t> </a:t>
                </a:r>
              </a:p>
            </p:txBody>
          </p:sp>
        </mc:Fallback>
      </mc:AlternateContent>
      <p:cxnSp>
        <p:nvCxnSpPr>
          <p:cNvPr id="46" name="Straight Arrow Connector 45"/>
          <p:cNvCxnSpPr>
            <a:endCxn id="25" idx="1"/>
          </p:cNvCxnSpPr>
          <p:nvPr/>
        </p:nvCxnSpPr>
        <p:spPr>
          <a:xfrm>
            <a:off x="3222161" y="4107084"/>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3587913" y="4736914"/>
                <a:ext cx="7240256" cy="594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𝑧</m:t>
                          </m:r>
                        </m:e>
                        <m:sub>
                          <m:r>
                            <a:rPr lang="en-CA" sz="1200" b="0" i="1" smtClean="0">
                              <a:latin typeface="Cambria Math" panose="02040503050406030204" pitchFamily="18" charset="0"/>
                            </a:rPr>
                            <m:t>𝑘</m:t>
                          </m:r>
                        </m:sub>
                      </m:sSub>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nary>
                            <m:naryPr>
                              <m:chr m:val="∑"/>
                              <m:ctrlPr>
                                <a:rPr lang="en-CA" sz="1200" b="0" i="1" smtClean="0">
                                  <a:latin typeface="Cambria Math" panose="02040503050406030204" pitchFamily="18" charset="0"/>
                                </a:rPr>
                              </m:ctrlPr>
                            </m:naryPr>
                            <m:sub>
                              <m:r>
                                <m:rPr>
                                  <m:brk m:alnAt="23"/>
                                </m:rPr>
                                <a:rPr lang="en-CA" sz="1200" b="0" i="1" smtClean="0">
                                  <a:latin typeface="Cambria Math" panose="02040503050406030204" pitchFamily="18" charset="0"/>
                                </a:rPr>
                                <m:t>𝑗</m:t>
                              </m:r>
                              <m:r>
                                <a:rPr lang="en-CA" sz="1200" b="0" i="1" smtClean="0">
                                  <a:latin typeface="Cambria Math" panose="02040503050406030204" pitchFamily="18" charset="0"/>
                                </a:rPr>
                                <m:t>=1</m:t>
                              </m:r>
                            </m:sub>
                            <m:sup>
                              <m:r>
                                <a:rPr lang="en-CA" sz="1200" b="0" i="1" smtClean="0">
                                  <a:latin typeface="Cambria Math" panose="02040503050406030204" pitchFamily="18" charset="0"/>
                                </a:rPr>
                                <m:t>4096</m:t>
                              </m:r>
                            </m:sup>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𝑗</m:t>
                                      </m:r>
                                      <m:r>
                                        <a:rPr lang="en-CA" sz="1200" b="0" i="1" smtClean="0">
                                          <a:latin typeface="Cambria Math" panose="02040503050406030204" pitchFamily="18" charset="0"/>
                                        </a:rPr>
                                        <m:t>, </m:t>
                                      </m:r>
                                      <m:r>
                                        <a:rPr lang="en-CA" sz="1200" b="0" i="1" smtClean="0">
                                          <a:latin typeface="Cambria Math" panose="02040503050406030204" pitchFamily="18" charset="0"/>
                                        </a:rPr>
                                        <m:t>𝑘</m:t>
                                      </m:r>
                                    </m:e>
                                  </m:d>
                                </m:sup>
                              </m:sSup>
                            </m:e>
                          </m:nary>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𝑥</m:t>
                              </m:r>
                            </m:e>
                            <m:sub>
                              <m:r>
                                <a:rPr lang="en-CA" sz="1200" b="0" i="1" smtClean="0">
                                  <a:latin typeface="Cambria Math" panose="02040503050406030204" pitchFamily="18" charset="0"/>
                                </a:rPr>
                                <m:t>𝑗</m:t>
                              </m:r>
                            </m:sub>
                          </m:sSub>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m:t>
                      </m:r>
                      <m:r>
                        <a:rPr lang="en-CA" sz="1200" b="0" i="1" smtClean="0">
                          <a:latin typeface="Cambria Math" panose="02040503050406030204" pitchFamily="18" charset="0"/>
                        </a:rPr>
                        <m:t>𝜎</m:t>
                      </m:r>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 </m:t>
                                  </m:r>
                                  <m:r>
                                    <a:rPr lang="en-CA" sz="1200" b="0" i="1" smtClean="0">
                                      <a:latin typeface="Cambria Math" panose="02040503050406030204" pitchFamily="18" charset="0"/>
                                    </a:rPr>
                                    <m:t>𝑘</m:t>
                                  </m:r>
                                </m:e>
                              </m:d>
                            </m:sup>
                          </m:sSup>
                          <m:r>
                            <a:rPr lang="en-CA" sz="1200" b="0" i="1" smtClean="0">
                              <a:latin typeface="Cambria Math" panose="02040503050406030204" pitchFamily="18" charset="0"/>
                            </a:rPr>
                            <m:t>⋅</m:t>
                          </m:r>
                          <m:r>
                            <a:rPr lang="en-CA" sz="1200" b="0" i="1" smtClean="0">
                              <a:latin typeface="Cambria Math" panose="02040503050406030204" pitchFamily="18" charset="0"/>
                            </a:rPr>
                            <m:t>𝑥</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d>
                                <m:dPr>
                                  <m:ctrlPr>
                                    <a:rPr lang="en-CA" sz="1200" b="0" i="1" smtClean="0">
                                      <a:latin typeface="Cambria Math" panose="02040503050406030204" pitchFamily="18" charset="0"/>
                                    </a:rPr>
                                  </m:ctrlPr>
                                </m:dPr>
                                <m:e>
                                  <m:r>
                                    <a:rPr lang="en-CA" sz="1200" b="0" i="1" smtClean="0">
                                      <a:latin typeface="Cambria Math" panose="02040503050406030204" pitchFamily="18" charset="0"/>
                                    </a:rPr>
                                    <m:t>1, </m:t>
                                  </m:r>
                                  <m:r>
                                    <a:rPr lang="en-CA" sz="1200" b="0" i="1" smtClean="0">
                                      <a:latin typeface="Cambria Math" panose="02040503050406030204" pitchFamily="18" charset="0"/>
                                    </a:rPr>
                                    <m:t>𝑘</m:t>
                                  </m:r>
                                </m:e>
                              </m:d>
                            </m:sup>
                          </m:sSup>
                        </m:e>
                      </m:d>
                      <m:r>
                        <a:rPr lang="en-CA" sz="1200" b="0" i="1" smtClean="0">
                          <a:latin typeface="Cambria Math" panose="02040503050406030204" pitchFamily="18" charset="0"/>
                        </a:rPr>
                        <m:t> </m:t>
                      </m:r>
                    </m:oMath>
                  </m:oMathPara>
                </a14:m>
                <a:endParaRPr lang="en-CA" sz="1200" dirty="0"/>
              </a:p>
            </p:txBody>
          </p:sp>
        </mc:Choice>
        <mc:Fallback xmlns="">
          <p:sp>
            <p:nvSpPr>
              <p:cNvPr id="47" name="TextBox 46"/>
              <p:cNvSpPr txBox="1">
                <a:spLocks noRot="1" noChangeAspect="1" noMove="1" noResize="1" noEditPoints="1" noAdjustHandles="1" noChangeArrowheads="1" noChangeShapeType="1" noTextEdit="1"/>
              </p:cNvSpPr>
              <p:nvPr/>
            </p:nvSpPr>
            <p:spPr>
              <a:xfrm>
                <a:off x="3587913" y="4736914"/>
                <a:ext cx="7240256" cy="594522"/>
              </a:xfrm>
              <a:prstGeom prst="rect">
                <a:avLst/>
              </a:prstGeom>
              <a:blipFill>
                <a:blip r:embed="rId13"/>
                <a:stretch>
                  <a:fillRect/>
                </a:stretch>
              </a:blipFill>
            </p:spPr>
            <p:txBody>
              <a:bodyPr/>
              <a:lstStyle/>
              <a:p>
                <a:r>
                  <a:rPr lang="en-CA">
                    <a:noFill/>
                  </a:rPr>
                  <a:t> </a:t>
                </a:r>
              </a:p>
            </p:txBody>
          </p:sp>
        </mc:Fallback>
      </mc:AlternateContent>
      <p:sp>
        <p:nvSpPr>
          <p:cNvPr id="48" name="Rectangle 47"/>
          <p:cNvSpPr/>
          <p:nvPr/>
        </p:nvSpPr>
        <p:spPr>
          <a:xfrm>
            <a:off x="6834098" y="6033185"/>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p:spTree>
    <p:extLst>
      <p:ext uri="{BB962C8B-B14F-4D97-AF65-F5344CB8AC3E}">
        <p14:creationId xmlns:p14="http://schemas.microsoft.com/office/powerpoint/2010/main" val="145912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Visualizing “Face templates”</a:t>
            </a:r>
          </a:p>
        </p:txBody>
      </p:sp>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042" y="1420242"/>
            <a:ext cx="1263949" cy="1235705"/>
          </a:xfrm>
        </p:spPr>
      </p:pic>
      <p:sp>
        <p:nvSpPr>
          <p:cNvPr id="4" name="Slide Number Placeholder 3"/>
          <p:cNvSpPr>
            <a:spLocks noGrp="1"/>
          </p:cNvSpPr>
          <p:nvPr>
            <p:ph type="sldNum" sz="quarter" idx="12"/>
          </p:nvPr>
        </p:nvSpPr>
        <p:spPr/>
        <p:txBody>
          <a:bodyPr/>
          <a:lstStyle/>
          <a:p>
            <a:fld id="{9E7F3095-738A-4790-83C5-52C005F4D7A2}" type="slidenum">
              <a:rPr lang="en-CA" smtClean="0"/>
              <a:t>56</a:t>
            </a:fld>
            <a:endParaRPr lang="en-CA"/>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329" y="1428351"/>
            <a:ext cx="1200009" cy="1227596"/>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054" y="1437500"/>
            <a:ext cx="1194226" cy="1214699"/>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0774" y="1420242"/>
            <a:ext cx="1209124" cy="1189302"/>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9284" y="1420242"/>
            <a:ext cx="1252089" cy="1238405"/>
          </a:xfrm>
          <a:prstGeom prst="rect">
            <a:avLst/>
          </a:prstGeom>
        </p:spPr>
      </p:pic>
      <p:pic>
        <p:nvPicPr>
          <p:cNvPr id="11" name="Picture 10"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97677" y="1431051"/>
            <a:ext cx="1227596" cy="1227596"/>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616952" y="2645342"/>
                <a:ext cx="1175658" cy="669992"/>
              </a:xfrm>
              <a:prstGeom prst="rect">
                <a:avLst/>
              </a:prstGeom>
              <a:noFill/>
            </p:spPr>
            <p:txBody>
              <a:bodyPr wrap="square" rtlCol="0">
                <a:spAutoFit/>
              </a:bodyPr>
              <a:lstStyle/>
              <a:p>
                <a:pPr algn="ctr"/>
                <a:r>
                  <a:rPr lang="en-CA" dirty="0"/>
                  <a:t>Baldwin</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1)</m:t>
                        </m:r>
                      </m:sup>
                    </m:sSup>
                  </m:oMath>
                </a14:m>
                <a:endParaRPr lang="en-CA" dirty="0"/>
              </a:p>
            </p:txBody>
          </p:sp>
        </mc:Choice>
        <mc:Fallback xmlns="">
          <p:sp>
            <p:nvSpPr>
              <p:cNvPr id="12" name="TextBox 11"/>
              <p:cNvSpPr txBox="1">
                <a:spLocks noRot="1" noChangeAspect="1" noMove="1" noResize="1" noEditPoints="1" noAdjustHandles="1" noChangeArrowheads="1" noChangeShapeType="1" noTextEdit="1"/>
              </p:cNvSpPr>
              <p:nvPr/>
            </p:nvSpPr>
            <p:spPr>
              <a:xfrm>
                <a:off x="616952" y="2645342"/>
                <a:ext cx="1175658" cy="669992"/>
              </a:xfrm>
              <a:prstGeom prst="rect">
                <a:avLst/>
              </a:prstGeom>
              <a:blipFill>
                <a:blip r:embed="rId8"/>
                <a:stretch>
                  <a:fillRect t="-5455"/>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33470" y="2611006"/>
                <a:ext cx="1062446" cy="657809"/>
              </a:xfrm>
              <a:prstGeom prst="rect">
                <a:avLst/>
              </a:prstGeom>
              <a:noFill/>
            </p:spPr>
            <p:txBody>
              <a:bodyPr wrap="square" rtlCol="0">
                <a:spAutoFit/>
              </a:bodyPr>
              <a:lstStyle/>
              <a:p>
                <a:pPr algn="ctr"/>
                <a:r>
                  <a:rPr lang="en-CA" dirty="0"/>
                  <a:t>Carrel</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2</m:t>
                          </m:r>
                          <m:r>
                            <a:rPr lang="en-CA" i="1">
                              <a:latin typeface="Cambria Math" panose="02040503050406030204" pitchFamily="18" charset="0"/>
                            </a:rPr>
                            <m:t>)</m:t>
                          </m:r>
                        </m:sup>
                      </m:sSup>
                    </m:oMath>
                  </m:oMathPara>
                </a14:m>
                <a:endParaRPr lang="en-CA" dirty="0"/>
              </a:p>
            </p:txBody>
          </p:sp>
        </mc:Choice>
        <mc:Fallback xmlns="">
          <p:sp>
            <p:nvSpPr>
              <p:cNvPr id="13" name="TextBox 12"/>
              <p:cNvSpPr txBox="1">
                <a:spLocks noRot="1" noChangeAspect="1" noMove="1" noResize="1" noEditPoints="1" noAdjustHandles="1" noChangeArrowheads="1" noChangeShapeType="1" noTextEdit="1"/>
              </p:cNvSpPr>
              <p:nvPr/>
            </p:nvSpPr>
            <p:spPr>
              <a:xfrm>
                <a:off x="2133470" y="2611006"/>
                <a:ext cx="1062446" cy="657809"/>
              </a:xfrm>
              <a:prstGeom prst="rect">
                <a:avLst/>
              </a:prstGeom>
              <a:blipFill>
                <a:blip r:embed="rId9"/>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483911" y="2619371"/>
                <a:ext cx="1039158" cy="657809"/>
              </a:xfrm>
              <a:prstGeom prst="rect">
                <a:avLst/>
              </a:prstGeom>
              <a:noFill/>
            </p:spPr>
            <p:txBody>
              <a:bodyPr wrap="square" rtlCol="0">
                <a:spAutoFit/>
              </a:bodyPr>
              <a:lstStyle/>
              <a:p>
                <a:pPr algn="ctr"/>
                <a:r>
                  <a:rPr lang="en-CA" dirty="0"/>
                  <a:t>Hader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3</m:t>
                          </m:r>
                          <m:r>
                            <a:rPr lang="en-CA" i="1">
                              <a:latin typeface="Cambria Math" panose="02040503050406030204" pitchFamily="18" charset="0"/>
                            </a:rPr>
                            <m:t>)</m:t>
                          </m:r>
                        </m:sup>
                      </m:sSup>
                    </m:oMath>
                  </m:oMathPara>
                </a14:m>
                <a:endParaRPr lang="en-CA" dirty="0"/>
              </a:p>
            </p:txBody>
          </p:sp>
        </mc:Choice>
        <mc:Fallback xmlns="">
          <p:sp>
            <p:nvSpPr>
              <p:cNvPr id="14" name="TextBox 13"/>
              <p:cNvSpPr txBox="1">
                <a:spLocks noRot="1" noChangeAspect="1" noMove="1" noResize="1" noEditPoints="1" noAdjustHandles="1" noChangeArrowheads="1" noChangeShapeType="1" noTextEdit="1"/>
              </p:cNvSpPr>
              <p:nvPr/>
            </p:nvSpPr>
            <p:spPr>
              <a:xfrm>
                <a:off x="3483911" y="2619371"/>
                <a:ext cx="1039158" cy="657809"/>
              </a:xfrm>
              <a:prstGeom prst="rect">
                <a:avLst/>
              </a:prstGeom>
              <a:blipFill>
                <a:blip r:embed="rId10"/>
                <a:stretch>
                  <a:fillRect t="-555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155723" y="2619371"/>
                <a:ext cx="1274175" cy="657809"/>
              </a:xfrm>
              <a:prstGeom prst="rect">
                <a:avLst/>
              </a:prstGeom>
              <a:noFill/>
            </p:spPr>
            <p:txBody>
              <a:bodyPr wrap="square" rtlCol="0">
                <a:spAutoFit/>
              </a:bodyPr>
              <a:lstStyle/>
              <a:p>
                <a:r>
                  <a:rPr lang="en-CA" dirty="0"/>
                  <a:t>Chenoweth</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6</m:t>
                          </m:r>
                          <m:r>
                            <a:rPr lang="en-CA" i="1">
                              <a:latin typeface="Cambria Math" panose="02040503050406030204" pitchFamily="18" charset="0"/>
                            </a:rPr>
                            <m:t>)</m:t>
                          </m:r>
                        </m:sup>
                      </m:sSup>
                    </m:oMath>
                  </m:oMathPara>
                </a14:m>
                <a:endParaRPr lang="en-CA" dirty="0"/>
              </a:p>
            </p:txBody>
          </p:sp>
        </mc:Choice>
        <mc:Fallback xmlns="">
          <p:sp>
            <p:nvSpPr>
              <p:cNvPr id="15" name="TextBox 14"/>
              <p:cNvSpPr txBox="1">
                <a:spLocks noRot="1" noChangeAspect="1" noMove="1" noResize="1" noEditPoints="1" noAdjustHandles="1" noChangeArrowheads="1" noChangeShapeType="1" noTextEdit="1"/>
              </p:cNvSpPr>
              <p:nvPr/>
            </p:nvSpPr>
            <p:spPr>
              <a:xfrm>
                <a:off x="7155723" y="2619371"/>
                <a:ext cx="1274175" cy="657809"/>
              </a:xfrm>
              <a:prstGeom prst="rect">
                <a:avLst/>
              </a:prstGeom>
              <a:blipFill>
                <a:blip r:embed="rId11"/>
                <a:stretch>
                  <a:fillRect l="-4306" t="-5556" r="-3349"/>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007841" y="2611006"/>
                <a:ext cx="1220347" cy="657809"/>
              </a:xfrm>
              <a:prstGeom prst="rect">
                <a:avLst/>
              </a:prstGeom>
              <a:noFill/>
            </p:spPr>
            <p:txBody>
              <a:bodyPr wrap="square" rtlCol="0">
                <a:spAutoFit/>
              </a:bodyPr>
              <a:lstStyle/>
              <a:p>
                <a:pPr algn="ctr"/>
                <a:r>
                  <a:rPr lang="en-CA" dirty="0"/>
                  <a:t>Drescher</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5</m:t>
                          </m:r>
                          <m:r>
                            <a:rPr lang="en-CA" i="1">
                              <a:latin typeface="Cambria Math" panose="02040503050406030204" pitchFamily="18" charset="0"/>
                            </a:rPr>
                            <m:t>)</m:t>
                          </m:r>
                        </m:sup>
                      </m:sSup>
                    </m:oMath>
                  </m:oMathPara>
                </a14:m>
                <a:endParaRPr lang="en-CA" dirty="0"/>
              </a:p>
            </p:txBody>
          </p:sp>
        </mc:Choice>
        <mc:Fallback xmlns="">
          <p:sp>
            <p:nvSpPr>
              <p:cNvPr id="16" name="TextBox 15"/>
              <p:cNvSpPr txBox="1">
                <a:spLocks noRot="1" noChangeAspect="1" noMove="1" noResize="1" noEditPoints="1" noAdjustHandles="1" noChangeArrowheads="1" noChangeShapeType="1" noTextEdit="1"/>
              </p:cNvSpPr>
              <p:nvPr/>
            </p:nvSpPr>
            <p:spPr>
              <a:xfrm>
                <a:off x="6007841" y="2611006"/>
                <a:ext cx="1220347" cy="657809"/>
              </a:xfrm>
              <a:prstGeom prst="rect">
                <a:avLst/>
              </a:prstGeom>
              <a:blipFill>
                <a:blip r:embed="rId12"/>
                <a:stretch>
                  <a:fillRect t="-463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730230" y="2612325"/>
                <a:ext cx="1119654" cy="657809"/>
              </a:xfrm>
              <a:prstGeom prst="rect">
                <a:avLst/>
              </a:prstGeom>
              <a:noFill/>
            </p:spPr>
            <p:txBody>
              <a:bodyPr wrap="square" rtlCol="0">
                <a:spAutoFit/>
              </a:bodyPr>
              <a:lstStyle/>
              <a:p>
                <a:pPr algn="ctr"/>
                <a:r>
                  <a:rPr lang="en-CA" dirty="0"/>
                  <a:t>Ferrera</a:t>
                </a:r>
              </a:p>
              <a:p>
                <a:pPr algn="ct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(1, ∗, </m:t>
                          </m:r>
                          <m:r>
                            <a:rPr lang="en-CA" b="0" i="1" smtClean="0">
                              <a:latin typeface="Cambria Math" panose="02040503050406030204" pitchFamily="18" charset="0"/>
                            </a:rPr>
                            <m:t>4</m:t>
                          </m:r>
                          <m:r>
                            <a:rPr lang="en-CA" i="1">
                              <a:latin typeface="Cambria Math" panose="02040503050406030204" pitchFamily="18" charset="0"/>
                            </a:rPr>
                            <m:t>)</m:t>
                          </m:r>
                        </m:sup>
                      </m:sSup>
                    </m:oMath>
                  </m:oMathPara>
                </a14:m>
                <a:endParaRPr lang="en-CA" dirty="0"/>
              </a:p>
            </p:txBody>
          </p:sp>
        </mc:Choice>
        <mc:Fallback xmlns="">
          <p:sp>
            <p:nvSpPr>
              <p:cNvPr id="17" name="TextBox 16"/>
              <p:cNvSpPr txBox="1">
                <a:spLocks noRot="1" noChangeAspect="1" noMove="1" noResize="1" noEditPoints="1" noAdjustHandles="1" noChangeArrowheads="1" noChangeShapeType="1" noTextEdit="1"/>
              </p:cNvSpPr>
              <p:nvPr/>
            </p:nvSpPr>
            <p:spPr>
              <a:xfrm>
                <a:off x="4730230" y="2612325"/>
                <a:ext cx="1119654" cy="657809"/>
              </a:xfrm>
              <a:prstGeom prst="rect">
                <a:avLst/>
              </a:prstGeom>
              <a:blipFill>
                <a:blip r:embed="rId13"/>
                <a:stretch>
                  <a:fillRect t="-5607"/>
                </a:stretch>
              </a:blipFill>
            </p:spPr>
            <p:txBody>
              <a:bodyPr/>
              <a:lstStyle/>
              <a:p>
                <a:r>
                  <a:rPr lang="en-CA">
                    <a:noFill/>
                  </a:rPr>
                  <a:t> </a:t>
                </a:r>
              </a:p>
            </p:txBody>
          </p:sp>
        </mc:Fallback>
      </mc:AlternateContent>
      <p:pic>
        <p:nvPicPr>
          <p:cNvPr id="19" name="Picture 18" descr="Screen Clippi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1363" y="3728321"/>
            <a:ext cx="7272627" cy="2707142"/>
          </a:xfrm>
          <a:prstGeom prst="rect">
            <a:avLst/>
          </a:prstGeom>
        </p:spPr>
      </p:pic>
    </p:spTree>
    <p:extLst>
      <p:ext uri="{BB962C8B-B14F-4D97-AF65-F5344CB8AC3E}">
        <p14:creationId xmlns:p14="http://schemas.microsoft.com/office/powerpoint/2010/main" val="528026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Introducing a hidden layer</a:t>
            </a:r>
          </a:p>
        </p:txBody>
      </p:sp>
      <p:sp>
        <p:nvSpPr>
          <p:cNvPr id="4" name="Slide Number Placeholder 3"/>
          <p:cNvSpPr>
            <a:spLocks noGrp="1"/>
          </p:cNvSpPr>
          <p:nvPr>
            <p:ph type="sldNum" sz="quarter" idx="12"/>
          </p:nvPr>
        </p:nvSpPr>
        <p:spPr/>
        <p:txBody>
          <a:bodyPr/>
          <a:lstStyle/>
          <a:p>
            <a:fld id="{9E7F3095-738A-4790-83C5-52C005F4D7A2}" type="slidenum">
              <a:rPr lang="en-CA" smtClean="0"/>
              <a:t>57</a:t>
            </a:fld>
            <a:endParaRPr lang="en-CA"/>
          </a:p>
        </p:txBody>
      </p:sp>
      <p:sp>
        <p:nvSpPr>
          <p:cNvPr id="45" name="Text Box 6"/>
          <p:cNvSpPr txBox="1">
            <a:spLocks noChangeArrowheads="1"/>
          </p:cNvSpPr>
          <p:nvPr/>
        </p:nvSpPr>
        <p:spPr bwMode="auto">
          <a:xfrm>
            <a:off x="5194626" y="1773091"/>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outputs (one per actor)</a:t>
            </a:r>
          </a:p>
        </p:txBody>
      </p:sp>
      <mc:AlternateContent xmlns:mc="http://schemas.openxmlformats.org/markup-compatibility/2006" xmlns:a14="http://schemas.microsoft.com/office/drawing/2010/main">
        <mc:Choice Requires="a14">
          <p:sp>
            <p:nvSpPr>
              <p:cNvPr id="46" name="Oval 45"/>
              <p:cNvSpPr>
                <a:spLocks noChangeArrowheads="1"/>
              </p:cNvSpPr>
              <p:nvPr/>
            </p:nvSpPr>
            <p:spPr bwMode="auto">
              <a:xfrm>
                <a:off x="1459130" y="2937871"/>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1</m:t>
                          </m:r>
                        </m:sub>
                      </m:sSub>
                    </m:oMath>
                  </m:oMathPara>
                </a14:m>
                <a:endParaRPr lang="en-CA" sz="1800" dirty="0"/>
              </a:p>
            </p:txBody>
          </p:sp>
        </mc:Choice>
        <mc:Fallback xmlns="">
          <p:sp>
            <p:nvSpPr>
              <p:cNvPr id="46" name="Oval 45"/>
              <p:cNvSpPr>
                <a:spLocks noRot="1" noChangeAspect="1" noMove="1" noResize="1" noEditPoints="1" noAdjustHandles="1" noChangeArrowheads="1" noChangeShapeType="1" noTextEdit="1"/>
              </p:cNvSpPr>
              <p:nvPr/>
            </p:nvSpPr>
            <p:spPr bwMode="auto">
              <a:xfrm>
                <a:off x="1459130" y="2937871"/>
                <a:ext cx="431800" cy="431800"/>
              </a:xfrm>
              <a:prstGeom prst="ellipse">
                <a:avLst/>
              </a:prstGeom>
              <a:blipFill>
                <a:blip r:embed="rId2"/>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47" name="Oval 46"/>
          <p:cNvSpPr>
            <a:spLocks noChangeArrowheads="1"/>
          </p:cNvSpPr>
          <p:nvPr/>
        </p:nvSpPr>
        <p:spPr bwMode="auto">
          <a:xfrm>
            <a:off x="308439" y="4948899"/>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48" name="Oval 47"/>
          <p:cNvSpPr>
            <a:spLocks noChangeArrowheads="1"/>
          </p:cNvSpPr>
          <p:nvPr/>
        </p:nvSpPr>
        <p:spPr bwMode="auto">
          <a:xfrm>
            <a:off x="1251285" y="4957733"/>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p:sp>
        <p:nvSpPr>
          <p:cNvPr id="49" name="Oval 48"/>
          <p:cNvSpPr>
            <a:spLocks noChangeArrowheads="1"/>
          </p:cNvSpPr>
          <p:nvPr/>
        </p:nvSpPr>
        <p:spPr bwMode="auto">
          <a:xfrm>
            <a:off x="5498833" y="4956558"/>
            <a:ext cx="431800" cy="431800"/>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cxnSp>
        <p:nvCxnSpPr>
          <p:cNvPr id="50" name="AutoShape 20"/>
          <p:cNvCxnSpPr>
            <a:cxnSpLocks noChangeShapeType="1"/>
            <a:stCxn id="48" idx="0"/>
            <a:endCxn id="63" idx="4"/>
          </p:cNvCxnSpPr>
          <p:nvPr/>
        </p:nvCxnSpPr>
        <p:spPr bwMode="auto">
          <a:xfrm flipV="1">
            <a:off x="1467185" y="3347335"/>
            <a:ext cx="1046353" cy="161039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21"/>
          <p:cNvCxnSpPr>
            <a:cxnSpLocks noChangeShapeType="1"/>
            <a:stCxn id="47" idx="0"/>
            <a:endCxn id="63" idx="3"/>
          </p:cNvCxnSpPr>
          <p:nvPr/>
        </p:nvCxnSpPr>
        <p:spPr bwMode="auto">
          <a:xfrm flipV="1">
            <a:off x="524339" y="3284099"/>
            <a:ext cx="1836535" cy="1664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22"/>
          <p:cNvCxnSpPr>
            <a:cxnSpLocks noChangeShapeType="1"/>
            <a:stCxn id="49" idx="0"/>
            <a:endCxn id="63" idx="5"/>
          </p:cNvCxnSpPr>
          <p:nvPr/>
        </p:nvCxnSpPr>
        <p:spPr bwMode="auto">
          <a:xfrm flipH="1" flipV="1">
            <a:off x="2666202" y="3284099"/>
            <a:ext cx="3048531" cy="16724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28"/>
          <p:cNvCxnSpPr>
            <a:cxnSpLocks noChangeShapeType="1"/>
          </p:cNvCxnSpPr>
          <p:nvPr/>
        </p:nvCxnSpPr>
        <p:spPr bwMode="auto">
          <a:xfrm flipV="1">
            <a:off x="1651390" y="3401152"/>
            <a:ext cx="2717801" cy="164399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29"/>
          <p:cNvCxnSpPr>
            <a:cxnSpLocks noChangeShapeType="1"/>
            <a:stCxn id="49" idx="7"/>
            <a:endCxn id="64" idx="5"/>
          </p:cNvCxnSpPr>
          <p:nvPr/>
        </p:nvCxnSpPr>
        <p:spPr bwMode="auto">
          <a:xfrm flipH="1" flipV="1">
            <a:off x="4521855" y="3321088"/>
            <a:ext cx="1345542" cy="1698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33"/>
          <p:cNvCxnSpPr>
            <a:cxnSpLocks noChangeShapeType="1"/>
            <a:stCxn id="49" idx="1"/>
            <a:endCxn id="46" idx="5"/>
          </p:cNvCxnSpPr>
          <p:nvPr/>
        </p:nvCxnSpPr>
        <p:spPr bwMode="auto">
          <a:xfrm flipH="1" flipV="1">
            <a:off x="1827694" y="3306435"/>
            <a:ext cx="3734375" cy="171335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36"/>
          <p:cNvCxnSpPr>
            <a:cxnSpLocks noChangeShapeType="1"/>
            <a:stCxn id="47" idx="1"/>
            <a:endCxn id="46" idx="2"/>
          </p:cNvCxnSpPr>
          <p:nvPr/>
        </p:nvCxnSpPr>
        <p:spPr bwMode="auto">
          <a:xfrm flipV="1">
            <a:off x="371675" y="3153771"/>
            <a:ext cx="1087455" cy="185836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37"/>
          <p:cNvCxnSpPr>
            <a:cxnSpLocks noChangeShapeType="1"/>
            <a:stCxn id="48" idx="1"/>
            <a:endCxn id="46" idx="3"/>
          </p:cNvCxnSpPr>
          <p:nvPr/>
        </p:nvCxnSpPr>
        <p:spPr bwMode="auto">
          <a:xfrm flipV="1">
            <a:off x="1314521" y="3306435"/>
            <a:ext cx="207845" cy="17145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43"/>
          <p:cNvCxnSpPr>
            <a:cxnSpLocks noChangeShapeType="1"/>
          </p:cNvCxnSpPr>
          <p:nvPr/>
        </p:nvCxnSpPr>
        <p:spPr bwMode="auto">
          <a:xfrm flipV="1">
            <a:off x="706867" y="3334680"/>
            <a:ext cx="3492070" cy="16676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AutoShape 46"/>
          <p:cNvSpPr>
            <a:spLocks noChangeArrowheads="1"/>
          </p:cNvSpPr>
          <p:nvPr/>
        </p:nvSpPr>
        <p:spPr bwMode="auto">
          <a:xfrm>
            <a:off x="6173862" y="5164799"/>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0" name="AutoShape 48"/>
          <p:cNvSpPr>
            <a:spLocks noChangeArrowheads="1"/>
          </p:cNvSpPr>
          <p:nvPr/>
        </p:nvSpPr>
        <p:spPr bwMode="auto">
          <a:xfrm>
            <a:off x="4470937" y="1884608"/>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1" name="Rectangle 60"/>
          <p:cNvSpPr>
            <a:spLocks noChangeArrowheads="1"/>
          </p:cNvSpPr>
          <p:nvPr/>
        </p:nvSpPr>
        <p:spPr bwMode="auto">
          <a:xfrm>
            <a:off x="5141799" y="1621522"/>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62" name="Rectangle 61"/>
          <p:cNvSpPr>
            <a:spLocks noChangeArrowheads="1"/>
          </p:cNvSpPr>
          <p:nvPr/>
        </p:nvSpPr>
        <p:spPr bwMode="auto">
          <a:xfrm>
            <a:off x="6720195" y="4801198"/>
            <a:ext cx="2354136" cy="870075"/>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dirty="0"/>
          </a:p>
        </p:txBody>
      </p:sp>
      <mc:AlternateContent xmlns:mc="http://schemas.openxmlformats.org/markup-compatibility/2006" xmlns:a14="http://schemas.microsoft.com/office/drawing/2010/main">
        <mc:Choice Requires="a14">
          <p:sp>
            <p:nvSpPr>
              <p:cNvPr id="63" name="Oval 62"/>
              <p:cNvSpPr>
                <a:spLocks noChangeArrowheads="1"/>
              </p:cNvSpPr>
              <p:nvPr/>
            </p:nvSpPr>
            <p:spPr bwMode="auto">
              <a:xfrm>
                <a:off x="2297638" y="291553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3</m:t>
                          </m:r>
                        </m:sub>
                      </m:sSub>
                    </m:oMath>
                  </m:oMathPara>
                </a14:m>
                <a:endParaRPr lang="en-CA" sz="1800" dirty="0"/>
              </a:p>
            </p:txBody>
          </p:sp>
        </mc:Choice>
        <mc:Fallback xmlns="">
          <p:sp>
            <p:nvSpPr>
              <p:cNvPr id="63" name="Oval 62"/>
              <p:cNvSpPr>
                <a:spLocks noRot="1" noChangeAspect="1" noMove="1" noResize="1" noEditPoints="1" noAdjustHandles="1" noChangeArrowheads="1" noChangeShapeType="1" noTextEdit="1"/>
              </p:cNvSpPr>
              <p:nvPr/>
            </p:nvSpPr>
            <p:spPr bwMode="auto">
              <a:xfrm>
                <a:off x="2297638" y="2915535"/>
                <a:ext cx="431800" cy="431800"/>
              </a:xfrm>
              <a:prstGeom prst="ellipse">
                <a:avLst/>
              </a:prstGeom>
              <a:blipFill>
                <a:blip r:embed="rId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4" name="Oval 63"/>
              <p:cNvSpPr>
                <a:spLocks noChangeArrowheads="1"/>
              </p:cNvSpPr>
              <p:nvPr/>
            </p:nvSpPr>
            <p:spPr bwMode="auto">
              <a:xfrm>
                <a:off x="4153291" y="2952524"/>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h</m:t>
                          </m:r>
                        </m:e>
                        <m:sub>
                          <m:r>
                            <a:rPr lang="en-CA" sz="1800" b="0" i="1" smtClean="0">
                              <a:latin typeface="Cambria Math" panose="02040503050406030204" pitchFamily="18" charset="0"/>
                            </a:rPr>
                            <m:t>𝐾</m:t>
                          </m:r>
                        </m:sub>
                      </m:sSub>
                    </m:oMath>
                  </m:oMathPara>
                </a14:m>
                <a:endParaRPr lang="en-CA" sz="1800" dirty="0"/>
              </a:p>
            </p:txBody>
          </p:sp>
        </mc:Choice>
        <mc:Fallback xmlns="">
          <p:sp>
            <p:nvSpPr>
              <p:cNvPr id="64" name="Oval 63"/>
              <p:cNvSpPr>
                <a:spLocks noRot="1" noChangeAspect="1" noMove="1" noResize="1" noEditPoints="1" noAdjustHandles="1" noChangeArrowheads="1" noChangeShapeType="1" noTextEdit="1"/>
              </p:cNvSpPr>
              <p:nvPr/>
            </p:nvSpPr>
            <p:spPr bwMode="auto">
              <a:xfrm>
                <a:off x="4153291" y="2952524"/>
                <a:ext cx="431800" cy="431800"/>
              </a:xfrm>
              <a:prstGeom prst="ellipse">
                <a:avLst/>
              </a:prstGeom>
              <a:blipFill rotWithShape="0">
                <a:blip r:embed="rId4"/>
                <a:stretch>
                  <a:fillRect r="-2632"/>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319992" y="4941239"/>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1</m:t>
                          </m:r>
                        </m:sub>
                      </m:sSub>
                    </m:oMath>
                  </m:oMathPara>
                </a14:m>
                <a:endParaRPr lang="en-CA" dirty="0"/>
              </a:p>
            </p:txBody>
          </p:sp>
        </mc:Choice>
        <mc:Fallback xmlns="">
          <p:sp>
            <p:nvSpPr>
              <p:cNvPr id="65" name="Rectangle 64"/>
              <p:cNvSpPr>
                <a:spLocks noRot="1" noChangeAspect="1" noMove="1" noResize="1" noEditPoints="1" noAdjustHandles="1" noChangeArrowheads="1" noChangeShapeType="1" noTextEdit="1"/>
              </p:cNvSpPr>
              <p:nvPr/>
            </p:nvSpPr>
            <p:spPr>
              <a:xfrm>
                <a:off x="319992" y="4941239"/>
                <a:ext cx="460767" cy="369332"/>
              </a:xfrm>
              <a:prstGeom prst="rect">
                <a:avLst/>
              </a:prstGeom>
              <a:blipFill>
                <a:blip r:embed="rId5"/>
                <a:stretch>
                  <a:fillRect/>
                </a:stretch>
              </a:blipFill>
            </p:spPr>
            <p:txBody>
              <a:bodyPr/>
              <a:lstStyle/>
              <a:p>
                <a:r>
                  <a:rPr lang="en-CA">
                    <a:noFill/>
                  </a:rPr>
                  <a:t> </a:t>
                </a:r>
              </a:p>
            </p:txBody>
          </p:sp>
        </mc:Fallback>
      </mc:AlternateContent>
      <p:sp>
        <p:nvSpPr>
          <p:cNvPr id="66" name="TextBox 65"/>
          <p:cNvSpPr txBox="1"/>
          <p:nvPr/>
        </p:nvSpPr>
        <p:spPr>
          <a:xfrm>
            <a:off x="841911" y="4994746"/>
            <a:ext cx="293328" cy="369332"/>
          </a:xfrm>
          <a:prstGeom prst="rect">
            <a:avLst/>
          </a:prstGeom>
          <a:noFill/>
        </p:spPr>
        <p:txBody>
          <a:bodyPr wrap="square" rtlCol="0">
            <a:spAutoFit/>
          </a:bodyPr>
          <a:lstStyle/>
          <a:p>
            <a:r>
              <a:rPr lang="en-CA" dirty="0"/>
              <a:t>…</a:t>
            </a:r>
          </a:p>
        </p:txBody>
      </p:sp>
      <p:sp>
        <p:nvSpPr>
          <p:cNvPr id="67" name="TextBox 66"/>
          <p:cNvSpPr txBox="1"/>
          <p:nvPr/>
        </p:nvSpPr>
        <p:spPr>
          <a:xfrm flipH="1">
            <a:off x="1880693" y="4985517"/>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68" name="Rectangle 67"/>
              <p:cNvSpPr/>
              <p:nvPr/>
            </p:nvSpPr>
            <p:spPr>
              <a:xfrm>
                <a:off x="1230469" y="4960136"/>
                <a:ext cx="51982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600" i="1" smtClean="0">
                              <a:latin typeface="Cambria Math" panose="02040503050406030204" pitchFamily="18" charset="0"/>
                            </a:rPr>
                          </m:ctrlPr>
                        </m:sSubPr>
                        <m:e>
                          <m:r>
                            <a:rPr lang="en-CA" sz="1600" b="0" i="1" smtClean="0">
                              <a:latin typeface="Cambria Math" panose="02040503050406030204" pitchFamily="18" charset="0"/>
                            </a:rPr>
                            <m:t>𝑥</m:t>
                          </m:r>
                        </m:e>
                        <m:sub>
                          <m:r>
                            <a:rPr lang="en-CA" sz="1600" b="0" i="1" smtClean="0">
                              <a:latin typeface="Cambria Math" panose="02040503050406030204" pitchFamily="18" charset="0"/>
                            </a:rPr>
                            <m:t>20</m:t>
                          </m:r>
                        </m:sub>
                      </m:sSub>
                    </m:oMath>
                  </m:oMathPara>
                </a14:m>
                <a:endParaRPr lang="en-CA" sz="1600" dirty="0"/>
              </a:p>
            </p:txBody>
          </p:sp>
        </mc:Choice>
        <mc:Fallback xmlns="">
          <p:sp>
            <p:nvSpPr>
              <p:cNvPr id="68" name="Rectangle 67"/>
              <p:cNvSpPr>
                <a:spLocks noRot="1" noChangeAspect="1" noMove="1" noResize="1" noEditPoints="1" noAdjustHandles="1" noChangeArrowheads="1" noChangeShapeType="1" noTextEdit="1"/>
              </p:cNvSpPr>
              <p:nvPr/>
            </p:nvSpPr>
            <p:spPr>
              <a:xfrm>
                <a:off x="1230469" y="4960136"/>
                <a:ext cx="519822" cy="338554"/>
              </a:xfrm>
              <a:prstGeom prst="rect">
                <a:avLst/>
              </a:prstGeom>
              <a:blipFill>
                <a:blip r:embed="rId6"/>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9" name="Rectangle 68"/>
              <p:cNvSpPr/>
              <p:nvPr/>
            </p:nvSpPr>
            <p:spPr>
              <a:xfrm>
                <a:off x="5402340" y="5002295"/>
                <a:ext cx="62478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smtClean="0">
                              <a:latin typeface="Cambria Math" panose="02040503050406030204" pitchFamily="18" charset="0"/>
                            </a:rPr>
                          </m:ctrlPr>
                        </m:sSubPr>
                        <m:e>
                          <m:r>
                            <a:rPr lang="en-CA" sz="1400" b="0" i="1" smtClean="0">
                              <a:latin typeface="Cambria Math" panose="02040503050406030204" pitchFamily="18" charset="0"/>
                            </a:rPr>
                            <m:t>𝑥</m:t>
                          </m:r>
                        </m:e>
                        <m:sub>
                          <m:r>
                            <a:rPr lang="en-CA" sz="1400" b="0" i="1" smtClean="0">
                              <a:latin typeface="Cambria Math" panose="02040503050406030204" pitchFamily="18" charset="0"/>
                            </a:rPr>
                            <m:t>4096</m:t>
                          </m:r>
                        </m:sub>
                      </m:sSub>
                    </m:oMath>
                  </m:oMathPara>
                </a14:m>
                <a:endParaRPr lang="en-CA" sz="1400" dirty="0"/>
              </a:p>
            </p:txBody>
          </p:sp>
        </mc:Choice>
        <mc:Fallback xmlns="">
          <p:sp>
            <p:nvSpPr>
              <p:cNvPr id="69" name="Rectangle 68"/>
              <p:cNvSpPr>
                <a:spLocks noRot="1" noChangeAspect="1" noMove="1" noResize="1" noEditPoints="1" noAdjustHandles="1" noChangeArrowheads="1" noChangeShapeType="1" noTextEdit="1"/>
              </p:cNvSpPr>
              <p:nvPr/>
            </p:nvSpPr>
            <p:spPr>
              <a:xfrm>
                <a:off x="5402340" y="5002295"/>
                <a:ext cx="624786" cy="307777"/>
              </a:xfrm>
              <a:prstGeom prst="rect">
                <a:avLst/>
              </a:prstGeom>
              <a:blipFill>
                <a:blip r:embed="rId7"/>
                <a:stretch>
                  <a:fillRect/>
                </a:stretch>
              </a:blipFill>
            </p:spPr>
            <p:txBody>
              <a:bodyPr/>
              <a:lstStyle/>
              <a:p>
                <a:r>
                  <a:rPr lang="en-CA">
                    <a:noFill/>
                  </a:rPr>
                  <a:t> </a:t>
                </a:r>
              </a:p>
            </p:txBody>
          </p:sp>
        </mc:Fallback>
      </mc:AlternateContent>
      <p:sp>
        <p:nvSpPr>
          <p:cNvPr id="70" name="TextBox 69"/>
          <p:cNvSpPr txBox="1"/>
          <p:nvPr/>
        </p:nvSpPr>
        <p:spPr>
          <a:xfrm>
            <a:off x="1926046" y="2902112"/>
            <a:ext cx="534986" cy="369332"/>
          </a:xfrm>
          <a:prstGeom prst="rect">
            <a:avLst/>
          </a:prstGeom>
          <a:noFill/>
        </p:spPr>
        <p:txBody>
          <a:bodyPr wrap="square" rtlCol="0">
            <a:spAutoFit/>
          </a:bodyPr>
          <a:lstStyle/>
          <a:p>
            <a:r>
              <a:rPr lang="en-CA" dirty="0"/>
              <a:t>…</a:t>
            </a:r>
          </a:p>
        </p:txBody>
      </p:sp>
      <p:sp>
        <p:nvSpPr>
          <p:cNvPr id="71" name="TextBox 70"/>
          <p:cNvSpPr txBox="1"/>
          <p:nvPr/>
        </p:nvSpPr>
        <p:spPr>
          <a:xfrm>
            <a:off x="3577928" y="2955508"/>
            <a:ext cx="534986" cy="369332"/>
          </a:xfrm>
          <a:prstGeom prst="rect">
            <a:avLst/>
          </a:prstGeom>
          <a:noFill/>
        </p:spPr>
        <p:txBody>
          <a:bodyPr wrap="square" rtlCol="0">
            <a:spAutoFit/>
          </a:bodyPr>
          <a:lstStyle/>
          <a:p>
            <a:r>
              <a:rPr lang="en-CA" dirty="0"/>
              <a:t>…</a:t>
            </a:r>
          </a:p>
        </p:txBody>
      </p:sp>
      <p:sp>
        <p:nvSpPr>
          <p:cNvPr id="72" name="TextBox 71"/>
          <p:cNvSpPr txBox="1"/>
          <p:nvPr/>
        </p:nvSpPr>
        <p:spPr>
          <a:xfrm flipH="1">
            <a:off x="2211658" y="4985517"/>
            <a:ext cx="185028" cy="369332"/>
          </a:xfrm>
          <a:prstGeom prst="rect">
            <a:avLst/>
          </a:prstGeom>
          <a:noFill/>
        </p:spPr>
        <p:txBody>
          <a:bodyPr wrap="square" rtlCol="0">
            <a:spAutoFit/>
          </a:bodyPr>
          <a:lstStyle/>
          <a:p>
            <a:r>
              <a:rPr lang="en-CA" dirty="0"/>
              <a:t>…</a:t>
            </a:r>
          </a:p>
        </p:txBody>
      </p:sp>
      <p:sp>
        <p:nvSpPr>
          <p:cNvPr id="73" name="TextBox 72"/>
          <p:cNvSpPr txBox="1"/>
          <p:nvPr/>
        </p:nvSpPr>
        <p:spPr>
          <a:xfrm>
            <a:off x="2644749" y="4985516"/>
            <a:ext cx="511054" cy="369332"/>
          </a:xfrm>
          <a:prstGeom prst="rect">
            <a:avLst/>
          </a:prstGeom>
          <a:noFill/>
        </p:spPr>
        <p:txBody>
          <a:bodyPr wrap="square" rtlCol="0">
            <a:spAutoFit/>
          </a:bodyPr>
          <a:lstStyle/>
          <a:p>
            <a:r>
              <a:rPr lang="en-CA" dirty="0"/>
              <a:t>…</a:t>
            </a:r>
          </a:p>
        </p:txBody>
      </p:sp>
      <p:sp>
        <p:nvSpPr>
          <p:cNvPr id="74" name="TextBox 73"/>
          <p:cNvSpPr txBox="1"/>
          <p:nvPr/>
        </p:nvSpPr>
        <p:spPr>
          <a:xfrm flipH="1">
            <a:off x="3163005" y="4985517"/>
            <a:ext cx="246422" cy="369332"/>
          </a:xfrm>
          <a:prstGeom prst="rect">
            <a:avLst/>
          </a:prstGeom>
          <a:noFill/>
        </p:spPr>
        <p:txBody>
          <a:bodyPr wrap="square" rtlCol="0">
            <a:spAutoFit/>
          </a:bodyPr>
          <a:lstStyle/>
          <a:p>
            <a:r>
              <a:rPr lang="en-CA" dirty="0"/>
              <a:t>…</a:t>
            </a:r>
          </a:p>
        </p:txBody>
      </p:sp>
      <p:sp>
        <p:nvSpPr>
          <p:cNvPr id="75" name="TextBox 74"/>
          <p:cNvSpPr txBox="1"/>
          <p:nvPr/>
        </p:nvSpPr>
        <p:spPr>
          <a:xfrm flipH="1">
            <a:off x="3550238" y="4987792"/>
            <a:ext cx="246422" cy="369332"/>
          </a:xfrm>
          <a:prstGeom prst="rect">
            <a:avLst/>
          </a:prstGeom>
          <a:noFill/>
        </p:spPr>
        <p:txBody>
          <a:bodyPr wrap="square" rtlCol="0">
            <a:spAutoFit/>
          </a:bodyPr>
          <a:lstStyle/>
          <a:p>
            <a:r>
              <a:rPr lang="en-CA" dirty="0"/>
              <a:t>…</a:t>
            </a:r>
          </a:p>
        </p:txBody>
      </p:sp>
      <p:sp>
        <p:nvSpPr>
          <p:cNvPr id="76" name="TextBox 75"/>
          <p:cNvSpPr txBox="1"/>
          <p:nvPr/>
        </p:nvSpPr>
        <p:spPr>
          <a:xfrm flipH="1">
            <a:off x="4028780" y="4994746"/>
            <a:ext cx="246422" cy="369332"/>
          </a:xfrm>
          <a:prstGeom prst="rect">
            <a:avLst/>
          </a:prstGeom>
          <a:noFill/>
        </p:spPr>
        <p:txBody>
          <a:bodyPr wrap="square" rtlCol="0">
            <a:spAutoFit/>
          </a:bodyPr>
          <a:lstStyle/>
          <a:p>
            <a:r>
              <a:rPr lang="en-CA" dirty="0"/>
              <a:t>…</a:t>
            </a:r>
          </a:p>
        </p:txBody>
      </p:sp>
      <p:sp>
        <p:nvSpPr>
          <p:cNvPr id="77" name="TextBox 76"/>
          <p:cNvSpPr txBox="1"/>
          <p:nvPr/>
        </p:nvSpPr>
        <p:spPr>
          <a:xfrm flipH="1">
            <a:off x="4371721" y="4994596"/>
            <a:ext cx="246422" cy="369332"/>
          </a:xfrm>
          <a:prstGeom prst="rect">
            <a:avLst/>
          </a:prstGeom>
          <a:noFill/>
        </p:spPr>
        <p:txBody>
          <a:bodyPr wrap="square" rtlCol="0">
            <a:spAutoFit/>
          </a:bodyPr>
          <a:lstStyle/>
          <a:p>
            <a:r>
              <a:rPr lang="en-CA" dirty="0"/>
              <a:t>…</a:t>
            </a:r>
          </a:p>
        </p:txBody>
      </p:sp>
      <p:sp>
        <p:nvSpPr>
          <p:cNvPr id="78" name="TextBox 77"/>
          <p:cNvSpPr txBox="1"/>
          <p:nvPr/>
        </p:nvSpPr>
        <p:spPr>
          <a:xfrm flipH="1">
            <a:off x="4742381" y="4994596"/>
            <a:ext cx="246422"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79" name="TextBox 78"/>
              <p:cNvSpPr txBox="1"/>
              <p:nvPr/>
            </p:nvSpPr>
            <p:spPr>
              <a:xfrm>
                <a:off x="685644" y="4082953"/>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(1, 1, 1)</m:t>
                          </m:r>
                        </m:sup>
                      </m:sSup>
                    </m:oMath>
                  </m:oMathPara>
                </a14:m>
                <a:endParaRPr lang="en-CA" sz="1200" dirty="0"/>
              </a:p>
            </p:txBody>
          </p:sp>
        </mc:Choice>
        <mc:Fallback xmlns="">
          <p:sp>
            <p:nvSpPr>
              <p:cNvPr id="79" name="TextBox 78"/>
              <p:cNvSpPr txBox="1">
                <a:spLocks noRot="1" noChangeAspect="1" noMove="1" noResize="1" noEditPoints="1" noAdjustHandles="1" noChangeArrowheads="1" noChangeShapeType="1" noTextEdit="1"/>
              </p:cNvSpPr>
              <p:nvPr/>
            </p:nvSpPr>
            <p:spPr>
              <a:xfrm>
                <a:off x="685644" y="4082953"/>
                <a:ext cx="532197" cy="192360"/>
              </a:xfrm>
              <a:prstGeom prst="rect">
                <a:avLst/>
              </a:prstGeom>
              <a:blipFill>
                <a:blip r:embed="rId8"/>
                <a:stretch>
                  <a:fillRect l="-6818" t="-6452" r="-3409" b="-967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811801" y="2977889"/>
                <a:ext cx="376770"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(1,1)</m:t>
                          </m:r>
                        </m:sup>
                      </m:sSup>
                    </m:oMath>
                  </m:oMathPara>
                </a14:m>
                <a:endParaRPr lang="en-CA" sz="1200" dirty="0"/>
              </a:p>
            </p:txBody>
          </p:sp>
        </mc:Choice>
        <mc:Fallback xmlns="">
          <p:sp>
            <p:nvSpPr>
              <p:cNvPr id="80" name="TextBox 79"/>
              <p:cNvSpPr txBox="1">
                <a:spLocks noRot="1" noChangeAspect="1" noMove="1" noResize="1" noEditPoints="1" noAdjustHandles="1" noChangeArrowheads="1" noChangeShapeType="1" noTextEdit="1"/>
              </p:cNvSpPr>
              <p:nvPr/>
            </p:nvSpPr>
            <p:spPr>
              <a:xfrm>
                <a:off x="811801" y="2977889"/>
                <a:ext cx="376770" cy="192360"/>
              </a:xfrm>
              <a:prstGeom prst="rect">
                <a:avLst/>
              </a:prstGeom>
              <a:blipFill>
                <a:blip r:embed="rId9"/>
                <a:stretch>
                  <a:fillRect l="-9677" t="-3125" r="-6452" b="-9375"/>
                </a:stretch>
              </a:blipFill>
            </p:spPr>
            <p:txBody>
              <a:bodyPr/>
              <a:lstStyle/>
              <a:p>
                <a:r>
                  <a:rPr lang="en-CA">
                    <a:noFill/>
                  </a:rPr>
                  <a:t> </a:t>
                </a:r>
              </a:p>
            </p:txBody>
          </p:sp>
        </mc:Fallback>
      </mc:AlternateContent>
      <p:cxnSp>
        <p:nvCxnSpPr>
          <p:cNvPr id="81" name="Straight Arrow Connector 80"/>
          <p:cNvCxnSpPr>
            <a:endCxn id="46" idx="1"/>
          </p:cNvCxnSpPr>
          <p:nvPr/>
        </p:nvCxnSpPr>
        <p:spPr>
          <a:xfrm flipV="1">
            <a:off x="1188571" y="3001107"/>
            <a:ext cx="333795" cy="51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4800375" y="4019773"/>
                <a:ext cx="722955"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(1,4096, 6)</m:t>
                          </m:r>
                        </m:sup>
                      </m:sSup>
                    </m:oMath>
                  </m:oMathPara>
                </a14:m>
                <a:endParaRPr lang="en-CA" sz="1200" dirty="0"/>
              </a:p>
            </p:txBody>
          </p:sp>
        </mc:Choice>
        <mc:Fallback xmlns="">
          <p:sp>
            <p:nvSpPr>
              <p:cNvPr id="82" name="TextBox 81"/>
              <p:cNvSpPr txBox="1">
                <a:spLocks noRot="1" noChangeAspect="1" noMove="1" noResize="1" noEditPoints="1" noAdjustHandles="1" noChangeArrowheads="1" noChangeShapeType="1" noTextEdit="1"/>
              </p:cNvSpPr>
              <p:nvPr/>
            </p:nvSpPr>
            <p:spPr>
              <a:xfrm>
                <a:off x="4800375" y="4019773"/>
                <a:ext cx="722955" cy="192360"/>
              </a:xfrm>
              <a:prstGeom prst="rect">
                <a:avLst/>
              </a:prstGeom>
              <a:blipFill>
                <a:blip r:embed="rId10"/>
                <a:stretch>
                  <a:fillRect l="-5042" t="-3125" r="-3361"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1858435" y="2810941"/>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(1,3)</m:t>
                          </m:r>
                        </m:sup>
                      </m:sSup>
                    </m:oMath>
                  </m:oMathPara>
                </a14:m>
                <a:endParaRPr lang="en-CA" sz="1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1858435" y="2810941"/>
                <a:ext cx="376770" cy="192360"/>
              </a:xfrm>
              <a:prstGeom prst="rect">
                <a:avLst/>
              </a:prstGeom>
              <a:blipFill>
                <a:blip r:embed="rId11"/>
                <a:stretch>
                  <a:fillRect l="-11290" t="-6250" r="-6452" b="-9375"/>
                </a:stretch>
              </a:blipFill>
            </p:spPr>
            <p:txBody>
              <a:bodyPr/>
              <a:lstStyle/>
              <a:p>
                <a:r>
                  <a:rPr lang="en-CA">
                    <a:noFill/>
                  </a:rPr>
                  <a:t> </a:t>
                </a:r>
              </a:p>
            </p:txBody>
          </p:sp>
        </mc:Fallback>
      </mc:AlternateContent>
      <p:cxnSp>
        <p:nvCxnSpPr>
          <p:cNvPr id="84" name="Straight Arrow Connector 83"/>
          <p:cNvCxnSpPr>
            <a:endCxn id="63" idx="1"/>
          </p:cNvCxnSpPr>
          <p:nvPr/>
        </p:nvCxnSpPr>
        <p:spPr>
          <a:xfrm>
            <a:off x="2245376" y="2869375"/>
            <a:ext cx="115498" cy="109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48087" y="4867200"/>
            <a:ext cx="4572000" cy="646331"/>
          </a:xfrm>
          <a:prstGeom prst="rect">
            <a:avLst/>
          </a:prstGeom>
        </p:spPr>
        <p:txBody>
          <a:bodyPr>
            <a:spAutoFit/>
          </a:bodyPr>
          <a:lstStyle/>
          <a:p>
            <a:pPr>
              <a:spcBef>
                <a:spcPct val="50000"/>
              </a:spcBef>
            </a:pPr>
            <a:r>
              <a:rPr lang="en-US" altLang="en-US" dirty="0">
                <a:solidFill>
                  <a:srgbClr val="3333CC"/>
                </a:solidFill>
              </a:rPr>
              <a:t>input vector </a:t>
            </a:r>
            <a:br>
              <a:rPr lang="en-US" altLang="en-US" dirty="0">
                <a:solidFill>
                  <a:srgbClr val="3333CC"/>
                </a:solidFill>
              </a:rPr>
            </a:br>
            <a:r>
              <a:rPr lang="en-US" altLang="en-US" dirty="0">
                <a:solidFill>
                  <a:srgbClr val="3333CC"/>
                </a:solidFill>
              </a:rPr>
              <a:t>(flattened 64x64 image)</a:t>
            </a:r>
          </a:p>
        </p:txBody>
      </p:sp>
      <p:sp>
        <p:nvSpPr>
          <p:cNvPr id="99" name="TextBox 98"/>
          <p:cNvSpPr txBox="1"/>
          <p:nvPr/>
        </p:nvSpPr>
        <p:spPr>
          <a:xfrm>
            <a:off x="3205526" y="2962301"/>
            <a:ext cx="534986" cy="369332"/>
          </a:xfrm>
          <a:prstGeom prst="rect">
            <a:avLst/>
          </a:prstGeom>
          <a:noFill/>
        </p:spPr>
        <p:txBody>
          <a:bodyPr wrap="square" rtlCol="0">
            <a:spAutoFit/>
          </a:bodyPr>
          <a:lstStyle/>
          <a:p>
            <a:r>
              <a:rPr lang="en-CA" dirty="0"/>
              <a:t>…</a:t>
            </a:r>
          </a:p>
        </p:txBody>
      </p:sp>
      <p:sp>
        <p:nvSpPr>
          <p:cNvPr id="100" name="TextBox 99"/>
          <p:cNvSpPr txBox="1"/>
          <p:nvPr/>
        </p:nvSpPr>
        <p:spPr>
          <a:xfrm>
            <a:off x="2890278" y="2955508"/>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2" name="Oval 101"/>
              <p:cNvSpPr>
                <a:spLocks noChangeArrowheads="1"/>
              </p:cNvSpPr>
              <p:nvPr/>
            </p:nvSpPr>
            <p:spPr bwMode="auto">
              <a:xfrm>
                <a:off x="1710146" y="1727195"/>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1</m:t>
                          </m:r>
                        </m:sub>
                      </m:sSub>
                    </m:oMath>
                  </m:oMathPara>
                </a14:m>
                <a:endParaRPr lang="en-CA" sz="1800" dirty="0"/>
              </a:p>
            </p:txBody>
          </p:sp>
        </mc:Choice>
        <mc:Fallback xmlns="">
          <p:sp>
            <p:nvSpPr>
              <p:cNvPr id="102" name="Oval 101"/>
              <p:cNvSpPr>
                <a:spLocks noRot="1" noChangeAspect="1" noMove="1" noResize="1" noEditPoints="1" noAdjustHandles="1" noChangeArrowheads="1" noChangeShapeType="1" noTextEdit="1"/>
              </p:cNvSpPr>
              <p:nvPr/>
            </p:nvSpPr>
            <p:spPr bwMode="auto">
              <a:xfrm>
                <a:off x="1710146" y="1727195"/>
                <a:ext cx="431800" cy="431800"/>
              </a:xfrm>
              <a:prstGeom prst="ellipse">
                <a:avLst/>
              </a:prstGeom>
              <a:blipFill>
                <a:blip r:embed="rId12"/>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3" name="Oval 102"/>
              <p:cNvSpPr>
                <a:spLocks noChangeArrowheads="1"/>
              </p:cNvSpPr>
              <p:nvPr/>
            </p:nvSpPr>
            <p:spPr bwMode="auto">
              <a:xfrm>
                <a:off x="2592005" y="1720912"/>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4</m:t>
                          </m:r>
                        </m:sub>
                      </m:sSub>
                    </m:oMath>
                  </m:oMathPara>
                </a14:m>
                <a:endParaRPr lang="en-CA" sz="1800" dirty="0"/>
              </a:p>
            </p:txBody>
          </p:sp>
        </mc:Choice>
        <mc:Fallback xmlns="">
          <p:sp>
            <p:nvSpPr>
              <p:cNvPr id="103" name="Oval 102"/>
              <p:cNvSpPr>
                <a:spLocks noRot="1" noChangeAspect="1" noMove="1" noResize="1" noEditPoints="1" noAdjustHandles="1" noChangeArrowheads="1" noChangeShapeType="1" noTextEdit="1"/>
              </p:cNvSpPr>
              <p:nvPr/>
            </p:nvSpPr>
            <p:spPr bwMode="auto">
              <a:xfrm>
                <a:off x="2592005" y="1720912"/>
                <a:ext cx="431800" cy="431800"/>
              </a:xfrm>
              <a:prstGeom prst="ellipse">
                <a:avLst/>
              </a:prstGeom>
              <a:blipFill>
                <a:blip r:embed="rId13"/>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sp>
        <p:nvSpPr>
          <p:cNvPr id="104" name="TextBox 103"/>
          <p:cNvSpPr txBox="1"/>
          <p:nvPr/>
        </p:nvSpPr>
        <p:spPr>
          <a:xfrm>
            <a:off x="2211658" y="1731872"/>
            <a:ext cx="534986" cy="369332"/>
          </a:xfrm>
          <a:prstGeom prst="rect">
            <a:avLst/>
          </a:prstGeom>
          <a:noFill/>
        </p:spPr>
        <p:txBody>
          <a:bodyPr wrap="square" rtlCol="0">
            <a:spAutoFit/>
          </a:bodyPr>
          <a:lstStyle/>
          <a:p>
            <a:r>
              <a:rPr lang="en-CA" dirty="0"/>
              <a:t>…</a:t>
            </a:r>
          </a:p>
        </p:txBody>
      </p:sp>
      <p:sp>
        <p:nvSpPr>
          <p:cNvPr id="105" name="TextBox 104"/>
          <p:cNvSpPr txBox="1"/>
          <p:nvPr/>
        </p:nvSpPr>
        <p:spPr>
          <a:xfrm>
            <a:off x="3200523" y="1741270"/>
            <a:ext cx="534986" cy="369332"/>
          </a:xfrm>
          <a:prstGeom prst="rect">
            <a:avLst/>
          </a:prstGeom>
          <a:noFill/>
        </p:spPr>
        <p:txBody>
          <a:bodyPr wrap="square" rtlCol="0">
            <a:spAutoFit/>
          </a:bodyPr>
          <a:lstStyle/>
          <a:p>
            <a:r>
              <a:rPr lang="en-CA" dirty="0"/>
              <a:t>…</a:t>
            </a:r>
          </a:p>
        </p:txBody>
      </p:sp>
      <mc:AlternateContent xmlns:mc="http://schemas.openxmlformats.org/markup-compatibility/2006" xmlns:a14="http://schemas.microsoft.com/office/drawing/2010/main">
        <mc:Choice Requires="a14">
          <p:sp>
            <p:nvSpPr>
              <p:cNvPr id="106" name="Oval 105"/>
              <p:cNvSpPr>
                <a:spLocks noChangeArrowheads="1"/>
              </p:cNvSpPr>
              <p:nvPr/>
            </p:nvSpPr>
            <p:spPr bwMode="auto">
              <a:xfrm>
                <a:off x="3796660" y="1707549"/>
                <a:ext cx="431800" cy="431800"/>
              </a:xfrm>
              <a:prstGeom prst="ellipse">
                <a:avLst/>
              </a:prstGeom>
              <a:solidFill>
                <a:schemeClr val="accent1"/>
              </a:solidFill>
              <a:ln w="28575">
                <a:solidFill>
                  <a:schemeClr val="tx1"/>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CA" sz="1800" i="1" smtClean="0">
                              <a:latin typeface="Cambria Math" panose="02040503050406030204" pitchFamily="18" charset="0"/>
                            </a:rPr>
                          </m:ctrlPr>
                        </m:sSubPr>
                        <m:e>
                          <m:r>
                            <a:rPr lang="en-CA" sz="1800" b="0" i="1" smtClean="0">
                              <a:latin typeface="Cambria Math" panose="02040503050406030204" pitchFamily="18" charset="0"/>
                            </a:rPr>
                            <m:t>𝑧</m:t>
                          </m:r>
                        </m:e>
                        <m:sub>
                          <m:r>
                            <a:rPr lang="en-CA" sz="1800" b="0" i="1" smtClean="0">
                              <a:latin typeface="Cambria Math" panose="02040503050406030204" pitchFamily="18" charset="0"/>
                            </a:rPr>
                            <m:t>6</m:t>
                          </m:r>
                        </m:sub>
                      </m:sSub>
                    </m:oMath>
                  </m:oMathPara>
                </a14:m>
                <a:endParaRPr lang="en-CA" sz="1800" dirty="0"/>
              </a:p>
            </p:txBody>
          </p:sp>
        </mc:Choice>
        <mc:Fallback xmlns="">
          <p:sp>
            <p:nvSpPr>
              <p:cNvPr id="106" name="Oval 105"/>
              <p:cNvSpPr>
                <a:spLocks noRot="1" noChangeAspect="1" noMove="1" noResize="1" noEditPoints="1" noAdjustHandles="1" noChangeArrowheads="1" noChangeShapeType="1" noTextEdit="1"/>
              </p:cNvSpPr>
              <p:nvPr/>
            </p:nvSpPr>
            <p:spPr bwMode="auto">
              <a:xfrm>
                <a:off x="3796660" y="1707549"/>
                <a:ext cx="431800" cy="431800"/>
              </a:xfrm>
              <a:prstGeom prst="ellipse">
                <a:avLst/>
              </a:prstGeom>
              <a:blipFill>
                <a:blip r:embed="rId14"/>
                <a:stretch>
                  <a:fillRect/>
                </a:stretch>
              </a:bli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A">
                    <a:noFill/>
                  </a:rPr>
                  <a:t> </a:t>
                </a:r>
              </a:p>
            </p:txBody>
          </p:sp>
        </mc:Fallback>
      </mc:AlternateContent>
      <p:cxnSp>
        <p:nvCxnSpPr>
          <p:cNvPr id="110" name="Straight Arrow Connector 109"/>
          <p:cNvCxnSpPr>
            <a:stCxn id="46" idx="1"/>
            <a:endCxn id="102" idx="4"/>
          </p:cNvCxnSpPr>
          <p:nvPr/>
        </p:nvCxnSpPr>
        <p:spPr>
          <a:xfrm flipV="1">
            <a:off x="1522366" y="2158995"/>
            <a:ext cx="403680" cy="842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46" idx="0"/>
          </p:cNvCxnSpPr>
          <p:nvPr/>
        </p:nvCxnSpPr>
        <p:spPr>
          <a:xfrm flipV="1">
            <a:off x="1675030" y="2152713"/>
            <a:ext cx="1054408" cy="7851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46" idx="6"/>
            <a:endCxn id="106" idx="3"/>
          </p:cNvCxnSpPr>
          <p:nvPr/>
        </p:nvCxnSpPr>
        <p:spPr>
          <a:xfrm flipV="1">
            <a:off x="1890930" y="2076113"/>
            <a:ext cx="1968966" cy="1077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4" idx="1"/>
          </p:cNvCxnSpPr>
          <p:nvPr/>
        </p:nvCxnSpPr>
        <p:spPr>
          <a:xfrm flipH="1" flipV="1">
            <a:off x="2141946" y="2054253"/>
            <a:ext cx="2074581" cy="96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63" idx="7"/>
            <a:endCxn id="103" idx="4"/>
          </p:cNvCxnSpPr>
          <p:nvPr/>
        </p:nvCxnSpPr>
        <p:spPr>
          <a:xfrm flipV="1">
            <a:off x="2666202" y="2152712"/>
            <a:ext cx="141703" cy="8260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63" idx="7"/>
            <a:endCxn id="106" idx="4"/>
          </p:cNvCxnSpPr>
          <p:nvPr/>
        </p:nvCxnSpPr>
        <p:spPr>
          <a:xfrm flipV="1">
            <a:off x="2666202" y="2139349"/>
            <a:ext cx="1346358" cy="8394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3" idx="0"/>
            <a:endCxn id="102" idx="5"/>
          </p:cNvCxnSpPr>
          <p:nvPr/>
        </p:nvCxnSpPr>
        <p:spPr>
          <a:xfrm flipH="1" flipV="1">
            <a:off x="2078710" y="2095759"/>
            <a:ext cx="434828" cy="819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64" idx="0"/>
            <a:endCxn id="103" idx="5"/>
          </p:cNvCxnSpPr>
          <p:nvPr/>
        </p:nvCxnSpPr>
        <p:spPr>
          <a:xfrm flipH="1" flipV="1">
            <a:off x="2960569" y="2089476"/>
            <a:ext cx="1408622" cy="863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64" idx="7"/>
            <a:endCxn id="106" idx="5"/>
          </p:cNvCxnSpPr>
          <p:nvPr/>
        </p:nvCxnSpPr>
        <p:spPr>
          <a:xfrm flipH="1" flipV="1">
            <a:off x="4165224" y="2076113"/>
            <a:ext cx="356631" cy="939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3625416" y="2537408"/>
                <a:ext cx="550022"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m:t>
                          </m:r>
                          <m:r>
                            <a:rPr lang="en-CA" sz="1200" b="0" i="1" smtClean="0">
                              <a:latin typeface="Cambria Math" panose="02040503050406030204" pitchFamily="18" charset="0"/>
                            </a:rPr>
                            <m:t>𝐾</m:t>
                          </m:r>
                          <m:r>
                            <a:rPr lang="en-CA" sz="1200" b="0" i="1" smtClean="0">
                              <a:latin typeface="Cambria Math" panose="02040503050406030204" pitchFamily="18" charset="0"/>
                            </a:rPr>
                            <m:t>, 4)</m:t>
                          </m:r>
                        </m:sup>
                      </m:sSup>
                    </m:oMath>
                  </m:oMathPara>
                </a14:m>
                <a:endParaRPr lang="en-CA" sz="12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3625416" y="2537408"/>
                <a:ext cx="550022" cy="192360"/>
              </a:xfrm>
              <a:prstGeom prst="rect">
                <a:avLst/>
              </a:prstGeom>
              <a:blipFill>
                <a:blip r:embed="rId15"/>
                <a:stretch>
                  <a:fillRect l="-6667" t="-6250" r="-4444"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5" name="TextBox 144"/>
              <p:cNvSpPr txBox="1"/>
              <p:nvPr/>
            </p:nvSpPr>
            <p:spPr>
              <a:xfrm>
                <a:off x="1392319" y="2409467"/>
                <a:ext cx="532197" cy="192360"/>
              </a:xfrm>
              <a:prstGeom prst="rect">
                <a:avLst/>
              </a:prstGeom>
              <a:solidFill>
                <a:srgbClr val="FF00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𝑊</m:t>
                          </m:r>
                        </m:e>
                        <m:sup>
                          <m:r>
                            <a:rPr lang="en-CA" sz="1200" b="0" i="1" smtClean="0">
                              <a:latin typeface="Cambria Math" panose="02040503050406030204" pitchFamily="18" charset="0"/>
                            </a:rPr>
                            <m:t>(2, 1, 1)</m:t>
                          </m:r>
                        </m:sup>
                      </m:sSup>
                    </m:oMath>
                  </m:oMathPara>
                </a14:m>
                <a:endParaRPr lang="en-CA" sz="1200" dirty="0"/>
              </a:p>
            </p:txBody>
          </p:sp>
        </mc:Choice>
        <mc:Fallback xmlns="">
          <p:sp>
            <p:nvSpPr>
              <p:cNvPr id="145" name="TextBox 144"/>
              <p:cNvSpPr txBox="1">
                <a:spLocks noRot="1" noChangeAspect="1" noMove="1" noResize="1" noEditPoints="1" noAdjustHandles="1" noChangeArrowheads="1" noChangeShapeType="1" noTextEdit="1"/>
              </p:cNvSpPr>
              <p:nvPr/>
            </p:nvSpPr>
            <p:spPr>
              <a:xfrm>
                <a:off x="1392319" y="2409467"/>
                <a:ext cx="532197" cy="192360"/>
              </a:xfrm>
              <a:prstGeom prst="rect">
                <a:avLst/>
              </a:prstGeom>
              <a:blipFill>
                <a:blip r:embed="rId16"/>
                <a:stretch>
                  <a:fillRect l="-6818" t="-3125" r="-3409" b="-625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3023805" y="1433658"/>
                <a:ext cx="376770" cy="192360"/>
              </a:xfrm>
              <a:prstGeom prst="rect">
                <a:avLst/>
              </a:prstGeom>
              <a:solidFill>
                <a:srgbClr val="FF0000"/>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𝑏</m:t>
                          </m:r>
                        </m:e>
                        <m:sup>
                          <m:r>
                            <a:rPr lang="en-CA" sz="1200" b="0" i="1" smtClean="0">
                              <a:latin typeface="Cambria Math" panose="02040503050406030204" pitchFamily="18" charset="0"/>
                            </a:rPr>
                            <m:t>(2,4)</m:t>
                          </m:r>
                        </m:sup>
                      </m:sSup>
                    </m:oMath>
                  </m:oMathPara>
                </a14:m>
                <a:endParaRPr lang="en-CA" sz="12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3023805" y="1433658"/>
                <a:ext cx="376770" cy="192360"/>
              </a:xfrm>
              <a:prstGeom prst="rect">
                <a:avLst/>
              </a:prstGeom>
              <a:blipFill>
                <a:blip r:embed="rId17"/>
                <a:stretch>
                  <a:fillRect l="-9677" t="-6250" r="-6452" b="-9375"/>
                </a:stretch>
              </a:blipFill>
            </p:spPr>
            <p:txBody>
              <a:bodyPr/>
              <a:lstStyle/>
              <a:p>
                <a:r>
                  <a:rPr lang="en-CA">
                    <a:noFill/>
                  </a:rPr>
                  <a:t> </a:t>
                </a:r>
              </a:p>
            </p:txBody>
          </p:sp>
        </mc:Fallback>
      </mc:AlternateContent>
      <p:cxnSp>
        <p:nvCxnSpPr>
          <p:cNvPr id="147" name="Straight Arrow Connector 146"/>
          <p:cNvCxnSpPr>
            <a:endCxn id="103" idx="6"/>
          </p:cNvCxnSpPr>
          <p:nvPr/>
        </p:nvCxnSpPr>
        <p:spPr>
          <a:xfrm flipH="1">
            <a:off x="3023805" y="1620894"/>
            <a:ext cx="181721" cy="3159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Rectangle 149"/>
              <p:cNvSpPr/>
              <p:nvPr/>
            </p:nvSpPr>
            <p:spPr>
              <a:xfrm>
                <a:off x="4872619" y="3709365"/>
                <a:ext cx="4572000" cy="710836"/>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h</m:t>
                          </m:r>
                        </m:e>
                        <m:sub>
                          <m:r>
                            <a:rPr lang="en-CA" i="1">
                              <a:latin typeface="Cambria Math" panose="02040503050406030204" pitchFamily="18" charset="0"/>
                            </a:rPr>
                            <m:t>𝑘</m:t>
                          </m:r>
                        </m:sub>
                      </m:sSub>
                      <m:r>
                        <a:rPr lang="en-CA" i="1">
                          <a:latin typeface="Cambria Math" panose="02040503050406030204" pitchFamily="18" charset="0"/>
                        </a:rPr>
                        <m:t>=</m:t>
                      </m:r>
                      <m:r>
                        <a:rPr lang="en-CA" i="1">
                          <a:latin typeface="Cambria Math" panose="02040503050406030204" pitchFamily="18" charset="0"/>
                        </a:rPr>
                        <m:t>𝜎</m:t>
                      </m:r>
                      <m:d>
                        <m:dPr>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𝑊</m:t>
                              </m:r>
                            </m:e>
                            <m:sup>
                              <m:d>
                                <m:dPr>
                                  <m:ctrlPr>
                                    <a:rPr lang="en-CA" i="1">
                                      <a:latin typeface="Cambria Math" panose="02040503050406030204" pitchFamily="18" charset="0"/>
                                    </a:rPr>
                                  </m:ctrlPr>
                                </m:dPr>
                                <m:e>
                                  <m:r>
                                    <a:rPr lang="en-CA" i="1">
                                      <a:latin typeface="Cambria Math" panose="02040503050406030204" pitchFamily="18" charset="0"/>
                                    </a:rPr>
                                    <m:t>1, ∗, </m:t>
                                  </m:r>
                                  <m:r>
                                    <a:rPr lang="en-CA" i="1">
                                      <a:latin typeface="Cambria Math" panose="02040503050406030204" pitchFamily="18" charset="0"/>
                                    </a:rPr>
                                    <m:t>𝑘</m:t>
                                  </m:r>
                                </m:e>
                              </m:d>
                            </m:sup>
                          </m:sSup>
                          <m:r>
                            <a:rPr lang="en-CA" i="1">
                              <a:latin typeface="Cambria Math" panose="02040503050406030204" pitchFamily="18" charset="0"/>
                            </a:rPr>
                            <m:t>⋅</m:t>
                          </m:r>
                          <m:r>
                            <a:rPr lang="en-CA" i="1">
                              <a:latin typeface="Cambria Math" panose="02040503050406030204" pitchFamily="18" charset="0"/>
                            </a:rPr>
                            <m:t>𝑥</m:t>
                          </m:r>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d>
                                <m:dPr>
                                  <m:ctrlPr>
                                    <a:rPr lang="en-CA" i="1">
                                      <a:latin typeface="Cambria Math" panose="02040503050406030204" pitchFamily="18" charset="0"/>
                                    </a:rPr>
                                  </m:ctrlPr>
                                </m:dPr>
                                <m:e>
                                  <m:r>
                                    <a:rPr lang="en-CA" i="1">
                                      <a:latin typeface="Cambria Math" panose="02040503050406030204" pitchFamily="18" charset="0"/>
                                    </a:rPr>
                                    <m:t>1, </m:t>
                                  </m:r>
                                  <m:r>
                                    <a:rPr lang="en-CA" i="1">
                                      <a:latin typeface="Cambria Math" panose="02040503050406030204" pitchFamily="18" charset="0"/>
                                    </a:rPr>
                                    <m:t>𝑘</m:t>
                                  </m:r>
                                </m:e>
                              </m:d>
                            </m:sup>
                          </m:sSup>
                        </m:e>
                      </m:d>
                    </m:oMath>
                  </m:oMathPara>
                </a14:m>
                <a:endParaRPr lang="en-CA" dirty="0"/>
              </a:p>
              <a:p>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𝑧</m:t>
                          </m:r>
                        </m:e>
                        <m:sub>
                          <m:r>
                            <a:rPr lang="en-CA" b="0" i="1" smtClean="0">
                              <a:latin typeface="Cambria Math" panose="02040503050406030204" pitchFamily="18" charset="0"/>
                            </a:rPr>
                            <m:t>𝑚</m:t>
                          </m:r>
                        </m:sub>
                      </m:sSub>
                      <m:r>
                        <a:rPr lang="en-CA" b="0" i="1" smtClean="0">
                          <a:latin typeface="Cambria Math" panose="02040503050406030204" pitchFamily="18" charset="0"/>
                        </a:rPr>
                        <m:t>=</m:t>
                      </m:r>
                      <m:r>
                        <a:rPr lang="en-CA" b="0" i="1" smtClean="0">
                          <a:latin typeface="Cambria Math" panose="02040503050406030204" pitchFamily="18" charset="0"/>
                        </a:rPr>
                        <m:t>𝜎</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d>
                            <m:dPr>
                              <m:ctrlPr>
                                <a:rPr lang="en-CA" b="0" i="1" smtClean="0">
                                  <a:latin typeface="Cambria Math" panose="02040503050406030204" pitchFamily="18" charset="0"/>
                                </a:rPr>
                              </m:ctrlPr>
                            </m:dPr>
                            <m:e>
                              <m:r>
                                <a:rPr lang="en-CA" b="0" i="1" smtClean="0">
                                  <a:latin typeface="Cambria Math" panose="02040503050406030204" pitchFamily="18" charset="0"/>
                                </a:rPr>
                                <m:t>2, ∗, </m:t>
                              </m:r>
                              <m:r>
                                <a:rPr lang="en-CA" b="0" i="1" smtClean="0">
                                  <a:latin typeface="Cambria Math" panose="02040503050406030204" pitchFamily="18" charset="0"/>
                                </a:rPr>
                                <m:t>𝑚</m:t>
                              </m:r>
                            </m:e>
                          </m:d>
                        </m:sup>
                      </m:sSup>
                      <m:r>
                        <a:rPr lang="en-CA" b="0" i="1" smtClean="0">
                          <a:latin typeface="Cambria Math" panose="02040503050406030204" pitchFamily="18" charset="0"/>
                        </a:rPr>
                        <m:t>⋅</m:t>
                      </m:r>
                      <m:r>
                        <a:rPr lang="en-CA" b="0" i="1" smtClean="0">
                          <a:latin typeface="Cambria Math" panose="02040503050406030204" pitchFamily="18" charset="0"/>
                        </a:rPr>
                        <m:t>h</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d>
                            <m:dPr>
                              <m:ctrlPr>
                                <a:rPr lang="en-CA" b="0" i="1" smtClean="0">
                                  <a:latin typeface="Cambria Math" panose="02040503050406030204" pitchFamily="18" charset="0"/>
                                </a:rPr>
                              </m:ctrlPr>
                            </m:dPr>
                            <m:e>
                              <m:r>
                                <a:rPr lang="en-CA" b="0" i="1" smtClean="0">
                                  <a:latin typeface="Cambria Math" panose="02040503050406030204" pitchFamily="18" charset="0"/>
                                </a:rPr>
                                <m:t>2, </m:t>
                              </m:r>
                              <m:r>
                                <a:rPr lang="en-CA" b="0" i="1" smtClean="0">
                                  <a:latin typeface="Cambria Math" panose="02040503050406030204" pitchFamily="18" charset="0"/>
                                </a:rPr>
                                <m:t>𝑚</m:t>
                              </m:r>
                            </m:e>
                          </m:d>
                        </m:sup>
                      </m:sSup>
                      <m:r>
                        <a:rPr lang="en-CA" b="0" i="1" smtClean="0">
                          <a:latin typeface="Cambria Math" panose="02040503050406030204" pitchFamily="18" charset="0"/>
                        </a:rPr>
                        <m:t>)</m:t>
                      </m:r>
                    </m:oMath>
                  </m:oMathPara>
                </a14:m>
                <a:endParaRPr lang="en-CA" dirty="0"/>
              </a:p>
            </p:txBody>
          </p:sp>
        </mc:Choice>
        <mc:Fallback xmlns="">
          <p:sp>
            <p:nvSpPr>
              <p:cNvPr id="150" name="Rectangle 149"/>
              <p:cNvSpPr>
                <a:spLocks noRot="1" noChangeAspect="1" noMove="1" noResize="1" noEditPoints="1" noAdjustHandles="1" noChangeArrowheads="1" noChangeShapeType="1" noTextEdit="1"/>
              </p:cNvSpPr>
              <p:nvPr/>
            </p:nvSpPr>
            <p:spPr>
              <a:xfrm>
                <a:off x="4872619" y="3709365"/>
                <a:ext cx="4572000" cy="710836"/>
              </a:xfrm>
              <a:prstGeom prst="rect">
                <a:avLst/>
              </a:prstGeom>
              <a:blipFill rotWithShape="0">
                <a:blip r:embed="rId18"/>
                <a:stretch>
                  <a:fillRect b="-5983"/>
                </a:stretch>
              </a:blipFill>
            </p:spPr>
            <p:txBody>
              <a:bodyPr/>
              <a:lstStyle/>
              <a:p>
                <a:r>
                  <a:rPr lang="en-US">
                    <a:noFill/>
                  </a:rPr>
                  <a:t> </a:t>
                </a:r>
              </a:p>
            </p:txBody>
          </p:sp>
        </mc:Fallback>
      </mc:AlternateContent>
      <p:sp>
        <p:nvSpPr>
          <p:cNvPr id="151" name="Text Box 6"/>
          <p:cNvSpPr txBox="1">
            <a:spLocks noChangeArrowheads="1"/>
          </p:cNvSpPr>
          <p:nvPr/>
        </p:nvSpPr>
        <p:spPr bwMode="auto">
          <a:xfrm>
            <a:off x="5447421" y="2986070"/>
            <a:ext cx="3232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spcBef>
                <a:spcPct val="50000"/>
              </a:spcBef>
            </a:pPr>
            <a:r>
              <a:rPr lang="en-US" altLang="en-US" sz="2000" dirty="0">
                <a:solidFill>
                  <a:srgbClr val="3333CC"/>
                </a:solidFill>
              </a:rPr>
              <a:t>K hidden units</a:t>
            </a:r>
          </a:p>
        </p:txBody>
      </p:sp>
      <p:sp>
        <p:nvSpPr>
          <p:cNvPr id="152" name="AutoShape 48"/>
          <p:cNvSpPr>
            <a:spLocks noChangeArrowheads="1"/>
          </p:cNvSpPr>
          <p:nvPr/>
        </p:nvSpPr>
        <p:spPr bwMode="auto">
          <a:xfrm>
            <a:off x="4723732" y="3097587"/>
            <a:ext cx="504825" cy="142875"/>
          </a:xfrm>
          <a:prstGeom prst="leftArrow">
            <a:avLst>
              <a:gd name="adj1" fmla="val 50000"/>
              <a:gd name="adj2" fmla="val 88333"/>
            </a:avLst>
          </a:prstGeom>
          <a:solidFill>
            <a:srgbClr val="3333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
        <p:nvSpPr>
          <p:cNvPr id="153" name="Rectangle 152"/>
          <p:cNvSpPr>
            <a:spLocks noChangeArrowheads="1"/>
          </p:cNvSpPr>
          <p:nvPr/>
        </p:nvSpPr>
        <p:spPr bwMode="auto">
          <a:xfrm>
            <a:off x="5346985" y="2805579"/>
            <a:ext cx="3118891" cy="647700"/>
          </a:xfrm>
          <a:prstGeom prst="rect">
            <a:avLst/>
          </a:prstGeom>
          <a:solidFill>
            <a:srgbClr val="3333CC">
              <a:alpha val="2000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sz="2800"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800"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800"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800"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en-CA"/>
          </a:p>
        </p:txBody>
      </p:sp>
    </p:spTree>
    <p:extLst>
      <p:ext uri="{BB962C8B-B14F-4D97-AF65-F5344CB8AC3E}">
        <p14:creationId xmlns:p14="http://schemas.microsoft.com/office/powerpoint/2010/main" val="1444886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a hidden layer?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Instead of checking whether </a:t>
                </a:r>
                <a14:m>
                  <m:oMath xmlns:m="http://schemas.openxmlformats.org/officeDocument/2006/math">
                    <m:r>
                      <a:rPr lang="en-CA" b="0" i="1" smtClean="0">
                        <a:latin typeface="Cambria Math" panose="02040503050406030204" pitchFamily="18" charset="0"/>
                      </a:rPr>
                      <m:t>𝑥</m:t>
                    </m:r>
                  </m:oMath>
                </a14:m>
                <a:r>
                  <a:rPr lang="en-CA" dirty="0"/>
                  <a:t> looks like one of 6 templates, we’ll be checking whether </a:t>
                </a:r>
                <a14:m>
                  <m:oMath xmlns:m="http://schemas.openxmlformats.org/officeDocument/2006/math">
                    <m:r>
                      <a:rPr lang="en-CA" b="0" i="1" smtClean="0">
                        <a:latin typeface="Cambria Math" panose="02040503050406030204" pitchFamily="18" charset="0"/>
                      </a:rPr>
                      <m:t>𝑥</m:t>
                    </m:r>
                  </m:oMath>
                </a14:m>
                <a:r>
                  <a:rPr lang="en-CA" dirty="0"/>
                  <a:t> looks like one of </a:t>
                </a:r>
                <a:r>
                  <a:rPr lang="en-CA" i="1" dirty="0"/>
                  <a:t>K</a:t>
                </a:r>
                <a:r>
                  <a:rPr lang="en-CA" dirty="0"/>
                  <a:t> templates, for a large </a:t>
                </a:r>
                <a14:m>
                  <m:oMath xmlns:m="http://schemas.openxmlformats.org/officeDocument/2006/math">
                    <m:r>
                      <a:rPr lang="en-CA" b="0" i="1" smtClean="0">
                        <a:latin typeface="Cambria Math" panose="02040503050406030204" pitchFamily="18" charset="0"/>
                      </a:rPr>
                      <m:t>𝐾</m:t>
                    </m:r>
                  </m:oMath>
                </a14:m>
                <a:endParaRPr lang="en-CA" dirty="0"/>
              </a:p>
              <a:p>
                <a:pPr lvl="1"/>
                <a:r>
                  <a:rPr lang="en-CA" dirty="0"/>
                  <a:t>If template </a:t>
                </a:r>
                <a14:m>
                  <m:oMath xmlns:m="http://schemas.openxmlformats.org/officeDocument/2006/math">
                    <m:r>
                      <a:rPr lang="en-CA" b="0" i="1" smtClean="0">
                        <a:latin typeface="Cambria Math" panose="02040503050406030204" pitchFamily="18" charset="0"/>
                      </a:rPr>
                      <m:t>𝑘</m:t>
                    </m:r>
                  </m:oMath>
                </a14:m>
                <a:r>
                  <a:rPr lang="en-CA" dirty="0"/>
                  <a:t> (i.e.,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 ∗, </m:t>
                        </m:r>
                        <m:r>
                          <a:rPr lang="en-CA" b="0" i="1" smtClean="0">
                            <a:latin typeface="Cambria Math" panose="02040503050406030204" pitchFamily="18" charset="0"/>
                          </a:rPr>
                          <m:t>𝑘</m:t>
                        </m:r>
                        <m:r>
                          <a:rPr lang="en-CA" b="0" i="1" smtClean="0">
                            <a:latin typeface="Cambria Math" panose="02040503050406030204" pitchFamily="18" charset="0"/>
                          </a:rPr>
                          <m:t>)</m:t>
                        </m:r>
                      </m:sup>
                    </m:sSup>
                  </m:oMath>
                </a14:m>
                <a:r>
                  <a:rPr lang="en-CA" dirty="0"/>
                  <a:t>) looks like actor 6,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(2, </m:t>
                        </m:r>
                        <m:r>
                          <a:rPr lang="en-CA" b="0" i="1" smtClean="0">
                            <a:latin typeface="Cambria Math" panose="02040503050406030204" pitchFamily="18" charset="0"/>
                          </a:rPr>
                          <m:t>𝑘</m:t>
                        </m:r>
                        <m:r>
                          <a:rPr lang="en-CA" b="0" i="1" smtClean="0">
                            <a:latin typeface="Cambria Math" panose="02040503050406030204" pitchFamily="18" charset="0"/>
                          </a:rPr>
                          <m:t>,6) </m:t>
                        </m:r>
                      </m:sup>
                    </m:sSup>
                  </m:oMath>
                </a14:m>
                <a:r>
                  <a:rPr lang="en-CA" dirty="0"/>
                  <a:t>will be large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58</a:t>
            </a:fld>
            <a:endParaRPr lang="en-CA"/>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025" y="3876015"/>
            <a:ext cx="5725684" cy="2845461"/>
          </a:xfrm>
          <a:prstGeom prst="rect">
            <a:avLst/>
          </a:prstGeom>
        </p:spPr>
      </p:pic>
    </p:spTree>
    <p:extLst>
      <p:ext uri="{BB962C8B-B14F-4D97-AF65-F5344CB8AC3E}">
        <p14:creationId xmlns:p14="http://schemas.microsoft.com/office/powerpoint/2010/main" val="13298374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Recap: face recognition for 6 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99500"/>
                <a:ext cx="7886700" cy="4351338"/>
              </a:xfrm>
            </p:spPr>
            <p:txBody>
              <a:bodyPr>
                <a:normAutofit fontScale="62500" lnSpcReduction="20000"/>
              </a:bodyPr>
              <a:lstStyle/>
              <a:p>
                <a:r>
                  <a:rPr lang="en-CA" sz="4000" dirty="0"/>
                  <a:t>1-Nearest-Neighbor:  match </a:t>
                </a:r>
                <a14:m>
                  <m:oMath xmlns:m="http://schemas.openxmlformats.org/officeDocument/2006/math">
                    <m:r>
                      <a:rPr lang="en-CA" sz="4000" b="0" i="1" smtClean="0">
                        <a:latin typeface="Cambria Math" panose="02040503050406030204" pitchFamily="18" charset="0"/>
                      </a:rPr>
                      <m:t>𝑥</m:t>
                    </m:r>
                  </m:oMath>
                </a14:m>
                <a:r>
                  <a:rPr lang="en-CA" sz="4000" dirty="0"/>
                  <a:t> to all the images in the training set</a:t>
                </a:r>
              </a:p>
              <a:p>
                <a:r>
                  <a:rPr lang="en-CA" sz="4000" dirty="0"/>
                  <a:t>0-hidden-layer neural network*: match </a:t>
                </a:r>
                <a14:m>
                  <m:oMath xmlns:m="http://schemas.openxmlformats.org/officeDocument/2006/math">
                    <m:r>
                      <a:rPr lang="en-CA" sz="4000" i="1">
                        <a:latin typeface="Cambria Math" panose="02040503050406030204" pitchFamily="18" charset="0"/>
                      </a:rPr>
                      <m:t>𝑥</m:t>
                    </m:r>
                  </m:oMath>
                </a14:m>
                <a:r>
                  <a:rPr lang="en-CA" sz="4000" dirty="0"/>
                  <a:t> to 6 templates, with one template per actor</a:t>
                </a:r>
              </a:p>
              <a:p>
                <a:pPr lvl="1"/>
                <a:r>
                  <a:rPr lang="en-CA" sz="4000" dirty="0"/>
                  <a:t>The templates work better than any individual photo</a:t>
                </a:r>
              </a:p>
              <a:p>
                <a:r>
                  <a:rPr lang="en-CA" sz="4000" dirty="0"/>
                  <a:t>1-hidden-layer neural network: match </a:t>
                </a:r>
                <a14:m>
                  <m:oMath xmlns:m="http://schemas.openxmlformats.org/officeDocument/2006/math">
                    <m:r>
                      <a:rPr lang="en-CA" sz="4000" i="1">
                        <a:latin typeface="Cambria Math" panose="02040503050406030204" pitchFamily="18" charset="0"/>
                      </a:rPr>
                      <m:t>𝑥</m:t>
                    </m:r>
                  </m:oMath>
                </a14:m>
                <a:r>
                  <a:rPr lang="en-CA" sz="4000" dirty="0"/>
                  <a:t> to </a:t>
                </a:r>
                <a14:m>
                  <m:oMath xmlns:m="http://schemas.openxmlformats.org/officeDocument/2006/math">
                    <m:r>
                      <a:rPr lang="en-CA" sz="4000" b="0" i="1" smtClean="0">
                        <a:latin typeface="Cambria Math" panose="02040503050406030204" pitchFamily="18" charset="0"/>
                      </a:rPr>
                      <m:t>𝐾</m:t>
                    </m:r>
                  </m:oMath>
                </a14:m>
                <a:r>
                  <a:rPr lang="en-CA" sz="4000" dirty="0"/>
                  <a:t> templates</a:t>
                </a:r>
              </a:p>
              <a:p>
                <a:pPr lvl="1"/>
                <a:r>
                  <a:rPr lang="en-CA" sz="4000" dirty="0"/>
                  <a:t>The templates work better than any individual photo</a:t>
                </a:r>
              </a:p>
              <a:p>
                <a:pPr lvl="1"/>
                <a:r>
                  <a:rPr lang="en-CA" sz="4000" dirty="0"/>
                  <a:t>More templates means better accuracy on the training set</a:t>
                </a:r>
              </a:p>
              <a:p>
                <a:pPr lvl="1"/>
                <a:r>
                  <a:rPr lang="en-CA" sz="4000" dirty="0"/>
                  <a:t>More prone to overfitting</a:t>
                </a:r>
              </a:p>
              <a:p>
                <a:pPr marL="457200" lvl="1" indent="0">
                  <a:buNone/>
                </a:pPr>
                <a:endParaRPr lang="en-CA" dirty="0"/>
              </a:p>
              <a:p>
                <a:pPr marL="0" indent="0">
                  <a:buNone/>
                </a:pPr>
                <a:r>
                  <a:rPr lang="en-CA" dirty="0"/>
                  <a:t>*A.K.A. multinomial logistic regression to its friends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99500"/>
                <a:ext cx="7886700" cy="4351338"/>
              </a:xfrm>
              <a:blipFill>
                <a:blip r:embed="rId2"/>
                <a:stretch>
                  <a:fillRect l="-1082" t="-3221" r="-155"/>
                </a:stretch>
              </a:blipFill>
            </p:spPr>
            <p:txBody>
              <a:bodyPr/>
              <a:lstStyle/>
              <a:p>
                <a:r>
                  <a:rPr lang="en-CA">
                    <a:noFill/>
                  </a:rPr>
                  <a:t> </a:t>
                </a:r>
              </a:p>
            </p:txBody>
          </p:sp>
        </mc:Fallback>
      </mc:AlternateContent>
      <p:sp>
        <p:nvSpPr>
          <p:cNvPr id="4" name="Slide Number Placeholder 3"/>
          <p:cNvSpPr>
            <a:spLocks noGrp="1"/>
          </p:cNvSpPr>
          <p:nvPr>
            <p:ph type="sldNum" sz="quarter" idx="12"/>
          </p:nvPr>
        </p:nvSpPr>
        <p:spPr/>
        <p:txBody>
          <a:bodyPr/>
          <a:lstStyle/>
          <a:p>
            <a:fld id="{9E7F3095-738A-4790-83C5-52C005F4D7A2}" type="slidenum">
              <a:rPr lang="en-CA" smtClean="0"/>
              <a:t>59</a:t>
            </a:fld>
            <a:endParaRPr lang="en-CA"/>
          </a:p>
        </p:txBody>
      </p:sp>
    </p:spTree>
    <p:extLst>
      <p:ext uri="{BB962C8B-B14F-4D97-AF65-F5344CB8AC3E}">
        <p14:creationId xmlns:p14="http://schemas.microsoft.com/office/powerpoint/2010/main" val="185953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7949B-10A8-2242-97F7-F3B7BB9EC575}"/>
              </a:ext>
            </a:extLst>
          </p:cNvPr>
          <p:cNvPicPr>
            <a:picLocks noChangeAspect="1"/>
          </p:cNvPicPr>
          <p:nvPr/>
        </p:nvPicPr>
        <p:blipFill>
          <a:blip r:embed="rId2"/>
          <a:stretch>
            <a:fillRect/>
          </a:stretch>
        </p:blipFill>
        <p:spPr>
          <a:xfrm>
            <a:off x="304800" y="1219200"/>
            <a:ext cx="5048738" cy="4343400"/>
          </a:xfrm>
          <a:prstGeom prst="rect">
            <a:avLst/>
          </a:prstGeom>
        </p:spPr>
      </p:pic>
      <p:sp>
        <p:nvSpPr>
          <p:cNvPr id="8" name="TextBox 7">
            <a:extLst>
              <a:ext uri="{FF2B5EF4-FFF2-40B4-BE49-F238E27FC236}">
                <a16:creationId xmlns:a16="http://schemas.microsoft.com/office/drawing/2014/main" id="{F93C0B45-EFEB-4C41-844E-761ADAFDF4CF}"/>
              </a:ext>
            </a:extLst>
          </p:cNvPr>
          <p:cNvSpPr txBox="1"/>
          <p:nvPr/>
        </p:nvSpPr>
        <p:spPr>
          <a:xfrm>
            <a:off x="5867400" y="2190571"/>
            <a:ext cx="2667000" cy="1200329"/>
          </a:xfrm>
          <a:prstGeom prst="rect">
            <a:avLst/>
          </a:prstGeom>
          <a:noFill/>
        </p:spPr>
        <p:txBody>
          <a:bodyPr wrap="square" rtlCol="0">
            <a:spAutoFit/>
          </a:bodyPr>
          <a:lstStyle/>
          <a:p>
            <a:r>
              <a:rPr lang="en-US" dirty="0">
                <a:solidFill>
                  <a:srgbClr val="FF0000"/>
                </a:solidFill>
              </a:rPr>
              <a:t>Problems: </a:t>
            </a:r>
          </a:p>
          <a:p>
            <a:pPr marL="285750" indent="-285750">
              <a:buFont typeface="Arial" panose="020B0604020202020204" pitchFamily="34" charset="0"/>
              <a:buChar char="•"/>
            </a:pPr>
            <a:r>
              <a:rPr lang="en-US" dirty="0">
                <a:solidFill>
                  <a:srgbClr val="FF0000"/>
                </a:solidFill>
              </a:rPr>
              <a:t>You must compute your own gradient</a:t>
            </a:r>
          </a:p>
          <a:p>
            <a:pPr marL="285750" indent="-285750">
              <a:buFont typeface="Arial" panose="020B0604020202020204" pitchFamily="34" charset="0"/>
              <a:buChar char="•"/>
            </a:pPr>
            <a:r>
              <a:rPr lang="en-US" dirty="0">
                <a:solidFill>
                  <a:srgbClr val="FF0000"/>
                </a:solidFill>
              </a:rPr>
              <a:t>Can’t run on a GPU</a:t>
            </a:r>
          </a:p>
        </p:txBody>
      </p:sp>
      <p:sp>
        <p:nvSpPr>
          <p:cNvPr id="9" name="Rectangle 8">
            <a:extLst>
              <a:ext uri="{FF2B5EF4-FFF2-40B4-BE49-F238E27FC236}">
                <a16:creationId xmlns:a16="http://schemas.microsoft.com/office/drawing/2014/main" id="{1292F2E9-2CDD-5148-A9C9-F2118FD9D3F7}"/>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009450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Overfitting a one-hidden-layer ANN</a:t>
            </a:r>
          </a:p>
        </p:txBody>
      </p:sp>
      <p:sp>
        <p:nvSpPr>
          <p:cNvPr id="4" name="Slide Number Placeholder 3"/>
          <p:cNvSpPr>
            <a:spLocks noGrp="1"/>
          </p:cNvSpPr>
          <p:nvPr>
            <p:ph type="sldNum" sz="quarter" idx="12"/>
          </p:nvPr>
        </p:nvSpPr>
        <p:spPr/>
        <p:txBody>
          <a:bodyPr/>
          <a:lstStyle/>
          <a:p>
            <a:fld id="{9E7F3095-738A-4790-83C5-52C005F4D7A2}" type="slidenum">
              <a:rPr lang="en-CA" smtClean="0"/>
              <a:t>60</a:t>
            </a:fld>
            <a:endParaRPr lang="en-C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017" y="1554820"/>
            <a:ext cx="6915966" cy="4801531"/>
          </a:xfrm>
          <a:prstGeom prst="rect">
            <a:avLst/>
          </a:prstGeom>
        </p:spPr>
      </p:pic>
    </p:spTree>
    <p:extLst>
      <p:ext uri="{BB962C8B-B14F-4D97-AF65-F5344CB8AC3E}">
        <p14:creationId xmlns:p14="http://schemas.microsoft.com/office/powerpoint/2010/main" val="1337604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Going beyond global templates</a:t>
            </a:r>
          </a:p>
        </p:txBody>
      </p:sp>
      <p:sp>
        <p:nvSpPr>
          <p:cNvPr id="3" name="Content Placeholder 2"/>
          <p:cNvSpPr>
            <a:spLocks noGrp="1"/>
          </p:cNvSpPr>
          <p:nvPr>
            <p:ph idx="1"/>
          </p:nvPr>
        </p:nvSpPr>
        <p:spPr/>
        <p:txBody>
          <a:bodyPr/>
          <a:lstStyle/>
          <a:p>
            <a:r>
              <a:rPr lang="en-CA" dirty="0"/>
              <a:t>Global templates are inflexible</a:t>
            </a:r>
          </a:p>
          <a:p>
            <a:r>
              <a:rPr lang="en-CA" dirty="0"/>
              <a:t>Would like to detect parts of the object in different parts of the image, then “collect” them into detections of eyes, then “collect” detections of eyes into detections of different kinds of faces</a:t>
            </a:r>
          </a:p>
        </p:txBody>
      </p:sp>
      <p:sp>
        <p:nvSpPr>
          <p:cNvPr id="4" name="Slide Number Placeholder 3"/>
          <p:cNvSpPr>
            <a:spLocks noGrp="1"/>
          </p:cNvSpPr>
          <p:nvPr>
            <p:ph type="sldNum" sz="quarter" idx="12"/>
          </p:nvPr>
        </p:nvSpPr>
        <p:spPr/>
        <p:txBody>
          <a:bodyPr/>
          <a:lstStyle/>
          <a:p>
            <a:fld id="{9E7F3095-738A-4790-83C5-52C005F4D7A2}" type="slidenum">
              <a:rPr lang="en-CA" smtClean="0"/>
              <a:t>61</a:t>
            </a:fld>
            <a:endParaRPr lang="en-CA"/>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817" y="4001294"/>
            <a:ext cx="4661630" cy="2439419"/>
          </a:xfrm>
          <a:prstGeom prst="rect">
            <a:avLst/>
          </a:prstGeom>
        </p:spPr>
      </p:pic>
    </p:spTree>
    <p:extLst>
      <p:ext uri="{BB962C8B-B14F-4D97-AF65-F5344CB8AC3E}">
        <p14:creationId xmlns:p14="http://schemas.microsoft.com/office/powerpoint/2010/main" val="32286184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Deep Network</a:t>
            </a:r>
          </a:p>
        </p:txBody>
      </p:sp>
      <p:sp>
        <p:nvSpPr>
          <p:cNvPr id="4" name="Slide Number Placeholder 3"/>
          <p:cNvSpPr>
            <a:spLocks noGrp="1"/>
          </p:cNvSpPr>
          <p:nvPr>
            <p:ph type="sldNum" sz="quarter" idx="12"/>
          </p:nvPr>
        </p:nvSpPr>
        <p:spPr/>
        <p:txBody>
          <a:bodyPr/>
          <a:lstStyle/>
          <a:p>
            <a:fld id="{9E7F3095-738A-4790-83C5-52C005F4D7A2}" type="slidenum">
              <a:rPr lang="en-CA" smtClean="0"/>
              <a:t>62</a:t>
            </a:fld>
            <a:endParaRPr lang="en-CA"/>
          </a:p>
        </p:txBody>
      </p:sp>
      <p:pic>
        <p:nvPicPr>
          <p:cNvPr id="1026" name="Picture 2" descr="http://neuralnetworksanddeeplearning.com/images/tikz36.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3949" y="1690689"/>
            <a:ext cx="6692215" cy="3334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58282" y="5024846"/>
            <a:ext cx="2107475" cy="369332"/>
          </a:xfrm>
          <a:prstGeom prst="rect">
            <a:avLst/>
          </a:prstGeom>
          <a:noFill/>
        </p:spPr>
        <p:txBody>
          <a:bodyPr wrap="square" rtlCol="0">
            <a:spAutoFit/>
          </a:bodyPr>
          <a:lstStyle/>
          <a:p>
            <a:r>
              <a:rPr lang="en-CA" dirty="0"/>
              <a:t>Michael Nielsen</a:t>
            </a:r>
          </a:p>
        </p:txBody>
      </p:sp>
    </p:spTree>
    <p:extLst>
      <p:ext uri="{BB962C8B-B14F-4D97-AF65-F5344CB8AC3E}">
        <p14:creationId xmlns:p14="http://schemas.microsoft.com/office/powerpoint/2010/main" val="482208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 as a Model of Computation</a:t>
            </a:r>
          </a:p>
        </p:txBody>
      </p:sp>
      <p:sp>
        <p:nvSpPr>
          <p:cNvPr id="3" name="Content Placeholder 2"/>
          <p:cNvSpPr>
            <a:spLocks noGrp="1"/>
          </p:cNvSpPr>
          <p:nvPr>
            <p:ph idx="1"/>
          </p:nvPr>
        </p:nvSpPr>
        <p:spPr/>
        <p:txBody>
          <a:bodyPr>
            <a:normAutofit fontScale="70000" lnSpcReduction="20000"/>
          </a:bodyPr>
          <a:lstStyle/>
          <a:p>
            <a:r>
              <a:rPr lang="en-CA" dirty="0"/>
              <a:t>Most people’s first instinct for classifying faces is to write a complicated computer program</a:t>
            </a:r>
          </a:p>
          <a:p>
            <a:r>
              <a:rPr lang="en-CA" dirty="0"/>
              <a:t>A deep neural network </a:t>
            </a:r>
            <a:r>
              <a:rPr lang="en-CA" i="1" dirty="0"/>
              <a:t>is </a:t>
            </a:r>
            <a:r>
              <a:rPr lang="en-CA" dirty="0"/>
              <a:t>a computer program:</a:t>
            </a:r>
          </a:p>
          <a:p>
            <a:pPr marL="0" indent="0">
              <a:buNone/>
            </a:pPr>
            <a:r>
              <a:rPr lang="en-CA" dirty="0"/>
              <a:t>	</a:t>
            </a:r>
            <a:r>
              <a:rPr lang="en-CA" dirty="0">
                <a:latin typeface="Consolas" panose="020B0609020204030204" pitchFamily="49" charset="0"/>
              </a:rPr>
              <a:t>h1 = f1(x)</a:t>
            </a:r>
          </a:p>
          <a:p>
            <a:pPr marL="0" indent="0">
              <a:buNone/>
            </a:pPr>
            <a:r>
              <a:rPr lang="en-CA" dirty="0">
                <a:latin typeface="Consolas" panose="020B0609020204030204" pitchFamily="49" charset="0"/>
              </a:rPr>
              <a:t>	h2 = f2(h1)</a:t>
            </a:r>
          </a:p>
          <a:p>
            <a:pPr marL="0" indent="0">
              <a:buNone/>
            </a:pPr>
            <a:r>
              <a:rPr lang="en-CA" dirty="0">
                <a:latin typeface="Consolas" panose="020B0609020204030204" pitchFamily="49" charset="0"/>
              </a:rPr>
              <a:t>	h3 = f3(h2)</a:t>
            </a:r>
          </a:p>
          <a:p>
            <a:pPr marL="0" indent="0">
              <a:buNone/>
            </a:pPr>
            <a:r>
              <a:rPr lang="en-CA" dirty="0">
                <a:latin typeface="Consolas" panose="020B0609020204030204" pitchFamily="49" charset="0"/>
              </a:rPr>
              <a:t>	…</a:t>
            </a:r>
          </a:p>
          <a:p>
            <a:pPr marL="0" indent="0">
              <a:buNone/>
            </a:pPr>
            <a:r>
              <a:rPr lang="en-CA" dirty="0">
                <a:latin typeface="Consolas" panose="020B0609020204030204" pitchFamily="49" charset="0"/>
              </a:rPr>
              <a:t>	h9 = f8(h8)</a:t>
            </a:r>
          </a:p>
          <a:p>
            <a:pPr marL="0" indent="0">
              <a:buNone/>
            </a:pPr>
            <a:endParaRPr lang="en-CA" dirty="0">
              <a:latin typeface="Consolas" panose="020B0609020204030204" pitchFamily="49" charset="0"/>
            </a:endParaRPr>
          </a:p>
          <a:p>
            <a:r>
              <a:rPr lang="en-CA" dirty="0"/>
              <a:t>Can think of every layer of a neural network as one step of a parallel computation</a:t>
            </a:r>
          </a:p>
          <a:p>
            <a:r>
              <a:rPr lang="en-CA" dirty="0"/>
              <a:t>Features are the functions that are applied to the previous layers</a:t>
            </a:r>
          </a:p>
          <a:p>
            <a:r>
              <a:rPr lang="en-CA" dirty="0"/>
              <a:t>Learning features </a:t>
            </a:r>
            <a:r>
              <a:rPr lang="en-CA" dirty="0">
                <a:sym typeface="Wingdings" panose="05000000000000000000" pitchFamily="2" charset="2"/>
              </a:rPr>
              <a:t> Learning what function to apply at step t of the algorithm</a:t>
            </a:r>
            <a:endParaRPr lang="en-CA" dirty="0"/>
          </a:p>
          <a:p>
            <a:endParaRPr lang="en-CA" dirty="0"/>
          </a:p>
        </p:txBody>
      </p:sp>
      <p:sp>
        <p:nvSpPr>
          <p:cNvPr id="4" name="Slide Number Placeholder 3"/>
          <p:cNvSpPr>
            <a:spLocks noGrp="1"/>
          </p:cNvSpPr>
          <p:nvPr>
            <p:ph type="sldNum" sz="quarter" idx="12"/>
          </p:nvPr>
        </p:nvSpPr>
        <p:spPr/>
        <p:txBody>
          <a:bodyPr/>
          <a:lstStyle/>
          <a:p>
            <a:fld id="{9E7F3095-738A-4790-83C5-52C005F4D7A2}" type="slidenum">
              <a:rPr lang="en-CA" smtClean="0"/>
              <a:t>63</a:t>
            </a:fld>
            <a:endParaRPr lang="en-CA"/>
          </a:p>
        </p:txBody>
      </p:sp>
    </p:spTree>
    <p:extLst>
      <p:ext uri="{BB962C8B-B14F-4D97-AF65-F5344CB8AC3E}">
        <p14:creationId xmlns:p14="http://schemas.microsoft.com/office/powerpoint/2010/main" val="1775328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Deep Neural Networks</a:t>
            </a:r>
          </a:p>
        </p:txBody>
      </p:sp>
      <p:sp>
        <p:nvSpPr>
          <p:cNvPr id="3" name="Content Placeholder 2"/>
          <p:cNvSpPr>
            <a:spLocks noGrp="1"/>
          </p:cNvSpPr>
          <p:nvPr>
            <p:ph idx="1"/>
          </p:nvPr>
        </p:nvSpPr>
        <p:spPr>
          <a:xfrm>
            <a:off x="628650" y="1465701"/>
            <a:ext cx="7886700" cy="4351338"/>
          </a:xfrm>
        </p:spPr>
        <p:txBody>
          <a:bodyPr/>
          <a:lstStyle/>
          <a:p>
            <a:r>
              <a:rPr lang="en-CA" dirty="0"/>
              <a:t>Can perform a wide range of computation</a:t>
            </a:r>
          </a:p>
          <a:p>
            <a:r>
              <a:rPr lang="en-CA" dirty="0"/>
              <a:t>Can be learned automatically</a:t>
            </a:r>
          </a:p>
          <a:p>
            <a:pPr lvl="1"/>
            <a:r>
              <a:rPr lang="en-CA" dirty="0"/>
              <a:t>(using gradient descent)</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692" y="2827407"/>
            <a:ext cx="5006774" cy="1722269"/>
          </a:xfrm>
          <a:prstGeom prst="rect">
            <a:avLst/>
          </a:prstGeom>
        </p:spPr>
      </p:pic>
      <p:sp>
        <p:nvSpPr>
          <p:cNvPr id="5" name="TextBox 4"/>
          <p:cNvSpPr txBox="1"/>
          <p:nvPr/>
        </p:nvSpPr>
        <p:spPr>
          <a:xfrm>
            <a:off x="628650" y="4549676"/>
            <a:ext cx="7019109" cy="2308324"/>
          </a:xfrm>
          <a:prstGeom prst="rect">
            <a:avLst/>
          </a:prstGeom>
          <a:noFill/>
        </p:spPr>
        <p:txBody>
          <a:bodyPr wrap="square" rtlCol="0">
            <a:spAutoFit/>
          </a:bodyPr>
          <a:lstStyle/>
          <a:p>
            <a:pPr marL="285750" indent="-285750">
              <a:buFont typeface="Arial" panose="020B0604020202020204" pitchFamily="34" charset="0"/>
              <a:buChar char="•"/>
            </a:pPr>
            <a:r>
              <a:rPr lang="en-CA" dirty="0"/>
              <a:t>Powerful but not (computer) learnable: Python</a:t>
            </a:r>
          </a:p>
          <a:p>
            <a:pPr marL="742950" lvl="1" indent="-285750">
              <a:buFont typeface="Arial" panose="020B0604020202020204" pitchFamily="34" charset="0"/>
              <a:buChar char="•"/>
            </a:pPr>
            <a:r>
              <a:rPr lang="en-CA" dirty="0"/>
              <a:t>Can’t make a learning algorithm that takes lots of inputs and outputs and produces Python code that generates the outputs on new inputs</a:t>
            </a:r>
          </a:p>
          <a:p>
            <a:pPr marL="285750" indent="-285750">
              <a:buFont typeface="Arial" panose="020B0604020202020204" pitchFamily="34" charset="0"/>
              <a:buChar char="•"/>
            </a:pPr>
            <a:r>
              <a:rPr lang="en-CA" dirty="0"/>
              <a:t>Learnable but not powerful:</a:t>
            </a:r>
          </a:p>
          <a:p>
            <a:pPr marL="742950" lvl="1" indent="-285750">
              <a:buFont typeface="Arial" panose="020B0604020202020204" pitchFamily="34" charset="0"/>
              <a:buChar char="•"/>
            </a:pPr>
            <a:r>
              <a:rPr lang="en-CA" dirty="0"/>
              <a:t>Logistic regression</a:t>
            </a:r>
          </a:p>
          <a:p>
            <a:pPr marL="742950" lvl="1" indent="-285750">
              <a:buFont typeface="Arial" panose="020B0604020202020204" pitchFamily="34" charset="0"/>
              <a:buChar char="•"/>
            </a:pPr>
            <a:r>
              <a:rPr lang="en-CA" dirty="0"/>
              <a:t>Deep Neural Networks that aren’t deep enough</a:t>
            </a:r>
          </a:p>
          <a:p>
            <a:pPr marL="742950" lvl="1" indent="-285750">
              <a:buFont typeface="Arial" panose="020B0604020202020204" pitchFamily="34" charset="0"/>
              <a:buChar char="•"/>
            </a:pPr>
            <a:endParaRPr lang="en-CA" dirty="0"/>
          </a:p>
        </p:txBody>
      </p:sp>
      <p:sp>
        <p:nvSpPr>
          <p:cNvPr id="6" name="Slide Number Placeholder 5"/>
          <p:cNvSpPr>
            <a:spLocks noGrp="1"/>
          </p:cNvSpPr>
          <p:nvPr>
            <p:ph type="sldNum" sz="quarter" idx="12"/>
          </p:nvPr>
        </p:nvSpPr>
        <p:spPr>
          <a:xfrm>
            <a:off x="6457950" y="6043599"/>
            <a:ext cx="2057400" cy="365125"/>
          </a:xfrm>
        </p:spPr>
        <p:txBody>
          <a:bodyPr/>
          <a:lstStyle/>
          <a:p>
            <a:fld id="{9E7F3095-738A-4790-83C5-52C005F4D7A2}" type="slidenum">
              <a:rPr lang="en-CA" smtClean="0"/>
              <a:t>64</a:t>
            </a:fld>
            <a:endParaRPr lang="en-CA"/>
          </a:p>
        </p:txBody>
      </p:sp>
      <p:sp>
        <p:nvSpPr>
          <p:cNvPr id="7" name="TextBox 6"/>
          <p:cNvSpPr txBox="1"/>
          <p:nvPr/>
        </p:nvSpPr>
        <p:spPr>
          <a:xfrm>
            <a:off x="6278778" y="6131503"/>
            <a:ext cx="2003690" cy="369332"/>
          </a:xfrm>
          <a:prstGeom prst="rect">
            <a:avLst/>
          </a:prstGeom>
          <a:noFill/>
        </p:spPr>
        <p:txBody>
          <a:bodyPr wrap="none" rtlCol="0">
            <a:spAutoFit/>
          </a:bodyPr>
          <a:lstStyle/>
          <a:p>
            <a:r>
              <a:rPr lang="en-CA" dirty="0"/>
              <a:t>From Ilya </a:t>
            </a:r>
            <a:r>
              <a:rPr lang="en-CA" dirty="0" err="1"/>
              <a:t>Sutskever</a:t>
            </a:r>
            <a:endParaRPr lang="en-CA" dirty="0"/>
          </a:p>
        </p:txBody>
      </p:sp>
    </p:spTree>
    <p:extLst>
      <p:ext uri="{BB962C8B-B14F-4D97-AF65-F5344CB8AC3E}">
        <p14:creationId xmlns:p14="http://schemas.microsoft.com/office/powerpoint/2010/main" val="107810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a:t>
            </a:r>
            <a:r>
              <a:rPr lang="en-CA" i="1" dirty="0"/>
              <a:t>Deep Learning Hypothesis</a:t>
            </a:r>
          </a:p>
        </p:txBody>
      </p:sp>
      <p:sp>
        <p:nvSpPr>
          <p:cNvPr id="3" name="Content Placeholder 2"/>
          <p:cNvSpPr>
            <a:spLocks noGrp="1"/>
          </p:cNvSpPr>
          <p:nvPr>
            <p:ph idx="1"/>
          </p:nvPr>
        </p:nvSpPr>
        <p:spPr/>
        <p:txBody>
          <a:bodyPr/>
          <a:lstStyle/>
          <a:p>
            <a:r>
              <a:rPr lang="en-CA" dirty="0"/>
              <a:t>Human perception is fast</a:t>
            </a:r>
          </a:p>
          <a:p>
            <a:pPr lvl="1"/>
            <a:r>
              <a:rPr lang="en-CA" dirty="0"/>
              <a:t>(Human) neurons fire at most 100 times a second</a:t>
            </a:r>
          </a:p>
          <a:p>
            <a:pPr lvl="1"/>
            <a:r>
              <a:rPr lang="en-CA" dirty="0"/>
              <a:t>Humans can solve simple perceptual tasks in 0.1 seconds</a:t>
            </a:r>
          </a:p>
          <a:p>
            <a:pPr lvl="2"/>
            <a:r>
              <a:rPr lang="en-CA" dirty="0"/>
              <a:t>So out neurons fire in a sequence of 10 times at most</a:t>
            </a:r>
          </a:p>
          <a:p>
            <a:pPr lvl="2"/>
            <a:endParaRPr lang="en-CA" dirty="0"/>
          </a:p>
          <a:p>
            <a:pPr marL="914400" lvl="2" indent="0">
              <a:buNone/>
            </a:pPr>
            <a:endParaRPr lang="en-CA" dirty="0"/>
          </a:p>
          <a:p>
            <a:pPr marL="914400" lvl="2" indent="0">
              <a:buNone/>
            </a:pPr>
            <a:endParaRPr lang="en-CA" dirty="0"/>
          </a:p>
          <a:p>
            <a:pPr marL="914400" lvl="2" indent="0">
              <a:buNone/>
            </a:pPr>
            <a:endParaRPr lang="en-CA" dirty="0"/>
          </a:p>
          <a:p>
            <a:r>
              <a:rPr lang="en-CA" dirty="0"/>
              <a:t>Success stories:</a:t>
            </a:r>
          </a:p>
          <a:p>
            <a:pPr lvl="1"/>
            <a:r>
              <a:rPr lang="en-CA" dirty="0"/>
              <a:t>Classifying images of objects</a:t>
            </a:r>
          </a:p>
          <a:p>
            <a:pPr lvl="1"/>
            <a:r>
              <a:rPr lang="en-CA" dirty="0"/>
              <a:t>Classifying Go positions as good or bad</a:t>
            </a:r>
          </a:p>
          <a:p>
            <a:pPr marL="914400" lvl="2" indent="0">
              <a:buNone/>
            </a:pPr>
            <a:endParaRPr lang="en-CA" dirty="0"/>
          </a:p>
        </p:txBody>
      </p:sp>
      <p:sp>
        <p:nvSpPr>
          <p:cNvPr id="4" name="TextBox 3"/>
          <p:cNvSpPr txBox="1"/>
          <p:nvPr/>
        </p:nvSpPr>
        <p:spPr>
          <a:xfrm>
            <a:off x="1846217" y="3762103"/>
            <a:ext cx="5172891" cy="646331"/>
          </a:xfrm>
          <a:prstGeom prst="rect">
            <a:avLst/>
          </a:prstGeom>
          <a:solidFill>
            <a:schemeClr val="accent2"/>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CA" dirty="0"/>
              <a:t>Anything a human can do in 0.1 seconds, a big 10- layer neural network can do, too!</a:t>
            </a:r>
          </a:p>
        </p:txBody>
      </p:sp>
      <p:sp>
        <p:nvSpPr>
          <p:cNvPr id="5" name="Slide Number Placeholder 4"/>
          <p:cNvSpPr>
            <a:spLocks noGrp="1"/>
          </p:cNvSpPr>
          <p:nvPr>
            <p:ph type="sldNum" sz="quarter" idx="12"/>
          </p:nvPr>
        </p:nvSpPr>
        <p:spPr/>
        <p:txBody>
          <a:bodyPr/>
          <a:lstStyle/>
          <a:p>
            <a:fld id="{9E7F3095-738A-4790-83C5-52C005F4D7A2}" type="slidenum">
              <a:rPr lang="en-CA" smtClean="0"/>
              <a:t>65</a:t>
            </a:fld>
            <a:endParaRPr lang="en-CA"/>
          </a:p>
        </p:txBody>
      </p:sp>
    </p:spTree>
    <p:extLst>
      <p:ext uri="{BB962C8B-B14F-4D97-AF65-F5344CB8AC3E}">
        <p14:creationId xmlns:p14="http://schemas.microsoft.com/office/powerpoint/2010/main" val="1634880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FEA8-FCA0-F24A-B666-9F90B396E481}"/>
              </a:ext>
            </a:extLst>
          </p:cNvPr>
          <p:cNvSpPr>
            <a:spLocks noGrp="1"/>
          </p:cNvSpPr>
          <p:nvPr>
            <p:ph type="title"/>
          </p:nvPr>
        </p:nvSpPr>
        <p:spPr>
          <a:xfrm>
            <a:off x="360045" y="320674"/>
            <a:ext cx="8423910" cy="1325563"/>
          </a:xfrm>
        </p:spPr>
        <p:txBody>
          <a:bodyPr/>
          <a:lstStyle/>
          <a:p>
            <a:r>
              <a:rPr lang="en-US" dirty="0"/>
              <a:t>Problems with Supervised Networks</a:t>
            </a:r>
          </a:p>
        </p:txBody>
      </p:sp>
      <p:sp>
        <p:nvSpPr>
          <p:cNvPr id="3" name="Content Placeholder 2">
            <a:extLst>
              <a:ext uri="{FF2B5EF4-FFF2-40B4-BE49-F238E27FC236}">
                <a16:creationId xmlns:a16="http://schemas.microsoft.com/office/drawing/2014/main" id="{096DD7EF-022B-1B44-A28D-7CD7C3480A57}"/>
              </a:ext>
            </a:extLst>
          </p:cNvPr>
          <p:cNvSpPr>
            <a:spLocks noGrp="1"/>
          </p:cNvSpPr>
          <p:nvPr>
            <p:ph idx="1"/>
          </p:nvPr>
        </p:nvSpPr>
        <p:spPr>
          <a:xfrm>
            <a:off x="91440" y="1825625"/>
            <a:ext cx="8961120" cy="4351338"/>
          </a:xfrm>
        </p:spPr>
        <p:txBody>
          <a:bodyPr>
            <a:normAutofit fontScale="85000" lnSpcReduction="10000"/>
          </a:bodyPr>
          <a:lstStyle/>
          <a:p>
            <a:r>
              <a:rPr lang="en-US" dirty="0"/>
              <a:t>Early layers of the network are not trained well </a:t>
            </a:r>
          </a:p>
          <a:p>
            <a:pPr lvl="1"/>
            <a:r>
              <a:rPr lang="en-US" dirty="0"/>
              <a:t>Diffusion of Gradient – error attenuates as it propagates to earlier layers </a:t>
            </a:r>
          </a:p>
          <a:p>
            <a:pPr lvl="1"/>
            <a:r>
              <a:rPr lang="en-US" dirty="0"/>
              <a:t>Leads to very slow training </a:t>
            </a:r>
          </a:p>
          <a:p>
            <a:pPr lvl="1"/>
            <a:r>
              <a:rPr lang="en-US" dirty="0"/>
              <a:t>Exacerbated since last few layers can usually learn any task "pretty well" and thus the error to earlier layers drops quickly as the top layers "mostly" solve the task– lower layers never get the opportunity to use their capacity to improve results, they just do a random feature map</a:t>
            </a:r>
          </a:p>
          <a:p>
            <a:pPr lvl="1"/>
            <a:r>
              <a:rPr lang="en-US" dirty="0"/>
              <a:t>Need a way for early layers to do effective work</a:t>
            </a:r>
          </a:p>
          <a:p>
            <a:r>
              <a:rPr lang="en-US" dirty="0"/>
              <a:t>Often not enough labeled data available while lots of unlabeled data</a:t>
            </a:r>
          </a:p>
          <a:p>
            <a:pPr lvl="1"/>
            <a:r>
              <a:rPr lang="en-US" dirty="0"/>
              <a:t>Can we use unsupervised/semi-supervised approaches to take advantage of the unlabeled data</a:t>
            </a:r>
          </a:p>
          <a:p>
            <a:r>
              <a:rPr lang="en-US" dirty="0"/>
              <a:t>Deep networks tend to have more local minima problems than shallow networks during supervised training</a:t>
            </a:r>
          </a:p>
        </p:txBody>
      </p:sp>
      <p:sp>
        <p:nvSpPr>
          <p:cNvPr id="4" name="Slide Number Placeholder 3">
            <a:extLst>
              <a:ext uri="{FF2B5EF4-FFF2-40B4-BE49-F238E27FC236}">
                <a16:creationId xmlns:a16="http://schemas.microsoft.com/office/drawing/2014/main" id="{3A77D20A-643A-AA4D-B7A4-4600671EAC3E}"/>
              </a:ext>
            </a:extLst>
          </p:cNvPr>
          <p:cNvSpPr>
            <a:spLocks noGrp="1"/>
          </p:cNvSpPr>
          <p:nvPr>
            <p:ph type="sldNum" sz="quarter" idx="12"/>
          </p:nvPr>
        </p:nvSpPr>
        <p:spPr/>
        <p:txBody>
          <a:bodyPr/>
          <a:lstStyle/>
          <a:p>
            <a:fld id="{9E7F3095-738A-4790-83C5-52C005F4D7A2}" type="slidenum">
              <a:rPr lang="en-CA" smtClean="0"/>
              <a:t>66</a:t>
            </a:fld>
            <a:endParaRPr lang="en-CA"/>
          </a:p>
        </p:txBody>
      </p:sp>
    </p:spTree>
    <p:extLst>
      <p:ext uri="{BB962C8B-B14F-4D97-AF65-F5344CB8AC3E}">
        <p14:creationId xmlns:p14="http://schemas.microsoft.com/office/powerpoint/2010/main" val="287551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Purely 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67</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997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A7608-D650-8B4E-9999-9912B84BBEDF}"/>
              </a:ext>
            </a:extLst>
          </p:cNvPr>
          <p:cNvSpPr>
            <a:spLocks noGrp="1"/>
          </p:cNvSpPr>
          <p:nvPr>
            <p:ph type="title"/>
          </p:nvPr>
        </p:nvSpPr>
        <p:spPr/>
        <p:txBody>
          <a:bodyPr/>
          <a:lstStyle/>
          <a:p>
            <a:r>
              <a:rPr lang="en-US" dirty="0"/>
              <a:t>Semi-Supervised Learning</a:t>
            </a:r>
          </a:p>
        </p:txBody>
      </p:sp>
      <p:sp>
        <p:nvSpPr>
          <p:cNvPr id="4" name="Slide Number Placeholder 3">
            <a:extLst>
              <a:ext uri="{FF2B5EF4-FFF2-40B4-BE49-F238E27FC236}">
                <a16:creationId xmlns:a16="http://schemas.microsoft.com/office/drawing/2014/main" id="{C9BD608B-C958-9548-A3BF-02A5BC0FB2B4}"/>
              </a:ext>
            </a:extLst>
          </p:cNvPr>
          <p:cNvSpPr>
            <a:spLocks noGrp="1"/>
          </p:cNvSpPr>
          <p:nvPr>
            <p:ph type="sldNum" sz="quarter" idx="12"/>
          </p:nvPr>
        </p:nvSpPr>
        <p:spPr/>
        <p:txBody>
          <a:bodyPr/>
          <a:lstStyle/>
          <a:p>
            <a:fld id="{9E7F3095-738A-4790-83C5-52C005F4D7A2}" type="slidenum">
              <a:rPr lang="en-CA" smtClean="0"/>
              <a:t>68</a:t>
            </a:fld>
            <a:endParaRPr lang="en-CA"/>
          </a:p>
        </p:txBody>
      </p:sp>
      <p:cxnSp>
        <p:nvCxnSpPr>
          <p:cNvPr id="6" name="Straight Connector 5">
            <a:extLst>
              <a:ext uri="{FF2B5EF4-FFF2-40B4-BE49-F238E27FC236}">
                <a16:creationId xmlns:a16="http://schemas.microsoft.com/office/drawing/2014/main" id="{D9C42627-793B-744D-B81A-B77362A98658}"/>
              </a:ext>
            </a:extLst>
          </p:cNvPr>
          <p:cNvCxnSpPr>
            <a:cxnSpLocks/>
          </p:cNvCxnSpPr>
          <p:nvPr/>
        </p:nvCxnSpPr>
        <p:spPr>
          <a:xfrm>
            <a:off x="4023360" y="1828800"/>
            <a:ext cx="0" cy="45275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E7E3ACF-6542-F543-AB97-B6769A13142D}"/>
              </a:ext>
            </a:extLst>
          </p:cNvPr>
          <p:cNvSpPr/>
          <p:nvPr/>
        </p:nvSpPr>
        <p:spPr>
          <a:xfrm>
            <a:off x="5212080" y="2999232"/>
            <a:ext cx="201168" cy="2194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CD61988-BA30-5C4B-B7F4-ED86033DBC50}"/>
              </a:ext>
            </a:extLst>
          </p:cNvPr>
          <p:cNvSpPr/>
          <p:nvPr/>
        </p:nvSpPr>
        <p:spPr>
          <a:xfrm>
            <a:off x="2365248" y="3804064"/>
            <a:ext cx="201168" cy="219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5300E1A-3F1C-444C-B5E5-F5E5786A672C}"/>
              </a:ext>
            </a:extLst>
          </p:cNvPr>
          <p:cNvSpPr txBox="1"/>
          <p:nvPr/>
        </p:nvSpPr>
        <p:spPr>
          <a:xfrm>
            <a:off x="3346704" y="658368"/>
            <a:ext cx="184731" cy="369332"/>
          </a:xfrm>
          <a:prstGeom prst="rect">
            <a:avLst/>
          </a:prstGeom>
          <a:noFill/>
        </p:spPr>
        <p:txBody>
          <a:bodyPr wrap="none" rtlCol="0">
            <a:spAutoFit/>
          </a:bodyPr>
          <a:lstStyle/>
          <a:p>
            <a:endParaRPr lang="en-US" dirty="0"/>
          </a:p>
        </p:txBody>
      </p:sp>
      <p:sp>
        <p:nvSpPr>
          <p:cNvPr id="9" name="Oval 8">
            <a:extLst>
              <a:ext uri="{FF2B5EF4-FFF2-40B4-BE49-F238E27FC236}">
                <a16:creationId xmlns:a16="http://schemas.microsoft.com/office/drawing/2014/main" id="{AE25008D-46DB-1642-A4FA-9F61F8D1473D}"/>
              </a:ext>
            </a:extLst>
          </p:cNvPr>
          <p:cNvSpPr/>
          <p:nvPr/>
        </p:nvSpPr>
        <p:spPr>
          <a:xfrm>
            <a:off x="5419344" y="3224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D6C8275-02EF-244D-A409-9F3268DC0563}"/>
              </a:ext>
            </a:extLst>
          </p:cNvPr>
          <p:cNvSpPr/>
          <p:nvPr/>
        </p:nvSpPr>
        <p:spPr>
          <a:xfrm>
            <a:off x="5590032" y="343204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1D855D-6098-104B-8E86-15E01F2831AB}"/>
              </a:ext>
            </a:extLst>
          </p:cNvPr>
          <p:cNvSpPr/>
          <p:nvPr/>
        </p:nvSpPr>
        <p:spPr>
          <a:xfrm>
            <a:off x="5004816" y="277977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E976BBB-BB73-A04D-B21F-D743282530D0}"/>
              </a:ext>
            </a:extLst>
          </p:cNvPr>
          <p:cNvSpPr/>
          <p:nvPr/>
        </p:nvSpPr>
        <p:spPr>
          <a:xfrm>
            <a:off x="4797552" y="2560320"/>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E85F4E-9829-4E48-8AAD-058B7E4CD991}"/>
              </a:ext>
            </a:extLst>
          </p:cNvPr>
          <p:cNvGrpSpPr/>
          <p:nvPr/>
        </p:nvGrpSpPr>
        <p:grpSpPr>
          <a:xfrm rot="3507678">
            <a:off x="2048256" y="3075432"/>
            <a:ext cx="993648" cy="1091184"/>
            <a:chOff x="1975104" y="3386328"/>
            <a:chExt cx="993648" cy="1091184"/>
          </a:xfrm>
        </p:grpSpPr>
        <p:sp>
          <p:nvSpPr>
            <p:cNvPr id="15" name="Oval 14">
              <a:extLst>
                <a:ext uri="{FF2B5EF4-FFF2-40B4-BE49-F238E27FC236}">
                  <a16:creationId xmlns:a16="http://schemas.microsoft.com/office/drawing/2014/main" id="{5D5C43EC-166A-E141-824C-7048BE03FB27}"/>
                </a:ext>
              </a:extLst>
            </p:cNvPr>
            <p:cNvSpPr/>
            <p:nvPr/>
          </p:nvSpPr>
          <p:spPr>
            <a:xfrm>
              <a:off x="2767584" y="4258056"/>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F98EDF-7B57-3647-86A3-6C15F59F31E3}"/>
                </a:ext>
              </a:extLst>
            </p:cNvPr>
            <p:cNvSpPr/>
            <p:nvPr/>
          </p:nvSpPr>
          <p:spPr>
            <a:xfrm>
              <a:off x="2182368" y="3605784"/>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DA4FF4-F432-6C4E-8E38-BC5FDBC89EDB}"/>
                </a:ext>
              </a:extLst>
            </p:cNvPr>
            <p:cNvSpPr/>
            <p:nvPr/>
          </p:nvSpPr>
          <p:spPr>
            <a:xfrm>
              <a:off x="1975104" y="3386328"/>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C99669A8-2A39-FE4E-B468-D6FAE1E9609F}"/>
              </a:ext>
            </a:extLst>
          </p:cNvPr>
          <p:cNvSpPr/>
          <p:nvPr/>
        </p:nvSpPr>
        <p:spPr>
          <a:xfrm rot="3507678">
            <a:off x="2444745" y="3499165"/>
            <a:ext cx="201168" cy="2194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29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02EF9-9F68-A549-80CD-EBEA77FB080A}"/>
              </a:ext>
            </a:extLst>
          </p:cNvPr>
          <p:cNvSpPr>
            <a:spLocks noGrp="1"/>
          </p:cNvSpPr>
          <p:nvPr>
            <p:ph type="title"/>
          </p:nvPr>
        </p:nvSpPr>
        <p:spPr/>
        <p:txBody>
          <a:bodyPr/>
          <a:lstStyle/>
          <a:p>
            <a:r>
              <a:rPr lang="en-US" dirty="0"/>
              <a:t>Greedy Layer-wise Training</a:t>
            </a:r>
          </a:p>
        </p:txBody>
      </p:sp>
      <p:sp>
        <p:nvSpPr>
          <p:cNvPr id="3" name="Content Placeholder 2">
            <a:extLst>
              <a:ext uri="{FF2B5EF4-FFF2-40B4-BE49-F238E27FC236}">
                <a16:creationId xmlns:a16="http://schemas.microsoft.com/office/drawing/2014/main" id="{E5DCD441-98E2-B24A-B1B7-4939D3DD5B69}"/>
              </a:ext>
            </a:extLst>
          </p:cNvPr>
          <p:cNvSpPr>
            <a:spLocks noGrp="1"/>
          </p:cNvSpPr>
          <p:nvPr>
            <p:ph idx="1"/>
          </p:nvPr>
        </p:nvSpPr>
        <p:spPr/>
        <p:txBody>
          <a:bodyPr/>
          <a:lstStyle/>
          <a:p>
            <a:r>
              <a:rPr lang="en-US" dirty="0"/>
              <a:t>Train each layer in an unsupervised way based on the input of the previous layer</a:t>
            </a:r>
          </a:p>
          <a:p>
            <a:r>
              <a:rPr lang="en-US" dirty="0"/>
              <a:t>How?</a:t>
            </a:r>
          </a:p>
          <a:p>
            <a:pPr lvl="1"/>
            <a:r>
              <a:rPr lang="en-US" dirty="0"/>
              <a:t>One way: Use an autoencoder: reproduce the input</a:t>
            </a:r>
          </a:p>
          <a:p>
            <a:pPr lvl="1"/>
            <a:r>
              <a:rPr lang="en-US" dirty="0"/>
              <a:t>“Stacked autoencoders”</a:t>
            </a:r>
          </a:p>
          <a:p>
            <a:pPr lvl="1"/>
            <a:endParaRPr lang="en-US" dirty="0"/>
          </a:p>
        </p:txBody>
      </p:sp>
      <p:sp>
        <p:nvSpPr>
          <p:cNvPr id="4" name="Slide Number Placeholder 3">
            <a:extLst>
              <a:ext uri="{FF2B5EF4-FFF2-40B4-BE49-F238E27FC236}">
                <a16:creationId xmlns:a16="http://schemas.microsoft.com/office/drawing/2014/main" id="{7F47778C-80F4-F84C-BBE7-B7D79DBE5EFC}"/>
              </a:ext>
            </a:extLst>
          </p:cNvPr>
          <p:cNvSpPr>
            <a:spLocks noGrp="1"/>
          </p:cNvSpPr>
          <p:nvPr>
            <p:ph type="sldNum" sz="quarter" idx="12"/>
          </p:nvPr>
        </p:nvSpPr>
        <p:spPr/>
        <p:txBody>
          <a:bodyPr/>
          <a:lstStyle/>
          <a:p>
            <a:fld id="{9E7F3095-738A-4790-83C5-52C005F4D7A2}" type="slidenum">
              <a:rPr lang="en-CA" smtClean="0"/>
              <a:t>69</a:t>
            </a:fld>
            <a:endParaRPr lang="en-CA"/>
          </a:p>
        </p:txBody>
      </p:sp>
    </p:spTree>
    <p:extLst>
      <p:ext uri="{BB962C8B-B14F-4D97-AF65-F5344CB8AC3E}">
        <p14:creationId xmlns:p14="http://schemas.microsoft.com/office/powerpoint/2010/main" val="414395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990075-5A69-014B-A6ED-1F20340D2F67}"/>
              </a:ext>
            </a:extLst>
          </p:cNvPr>
          <p:cNvPicPr>
            <a:picLocks noChangeAspect="1"/>
          </p:cNvPicPr>
          <p:nvPr/>
        </p:nvPicPr>
        <p:blipFill>
          <a:blip r:embed="rId2"/>
          <a:stretch>
            <a:fillRect/>
          </a:stretch>
        </p:blipFill>
        <p:spPr>
          <a:xfrm>
            <a:off x="277506" y="1295400"/>
            <a:ext cx="8866494" cy="4405070"/>
          </a:xfrm>
          <a:prstGeom prst="rect">
            <a:avLst/>
          </a:prstGeom>
        </p:spPr>
      </p:pic>
      <p:sp>
        <p:nvSpPr>
          <p:cNvPr id="8" name="Rectangle 7">
            <a:extLst>
              <a:ext uri="{FF2B5EF4-FFF2-40B4-BE49-F238E27FC236}">
                <a16:creationId xmlns:a16="http://schemas.microsoft.com/office/drawing/2014/main" id="{88B626D2-7C06-6347-BD0A-872D7273DB11}"/>
              </a:ext>
            </a:extLst>
          </p:cNvPr>
          <p:cNvSpPr/>
          <p:nvPr/>
        </p:nvSpPr>
        <p:spPr>
          <a:xfrm>
            <a:off x="5334000" y="2895600"/>
            <a:ext cx="2362200" cy="10668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2E60AD-8AA3-E941-80C6-939D2DBEEF39}"/>
              </a:ext>
            </a:extLst>
          </p:cNvPr>
          <p:cNvSpPr txBox="1"/>
          <p:nvPr/>
        </p:nvSpPr>
        <p:spPr>
          <a:xfrm>
            <a:off x="7543800" y="2209800"/>
            <a:ext cx="1371600" cy="646331"/>
          </a:xfrm>
          <a:prstGeom prst="rect">
            <a:avLst/>
          </a:prstGeom>
          <a:noFill/>
        </p:spPr>
        <p:txBody>
          <a:bodyPr wrap="square" rtlCol="0">
            <a:spAutoFit/>
          </a:bodyPr>
          <a:lstStyle/>
          <a:p>
            <a:r>
              <a:rPr lang="en-US" dirty="0">
                <a:solidFill>
                  <a:srgbClr val="FF0000"/>
                </a:solidFill>
              </a:rPr>
              <a:t>Construct the graph</a:t>
            </a:r>
          </a:p>
        </p:txBody>
      </p:sp>
      <p:sp>
        <p:nvSpPr>
          <p:cNvPr id="10" name="Rectangle 9">
            <a:extLst>
              <a:ext uri="{FF2B5EF4-FFF2-40B4-BE49-F238E27FC236}">
                <a16:creationId xmlns:a16="http://schemas.microsoft.com/office/drawing/2014/main" id="{93815C94-5C7C-4348-93F1-9392D32BA2CE}"/>
              </a:ext>
            </a:extLst>
          </p:cNvPr>
          <p:cNvSpPr/>
          <p:nvPr/>
        </p:nvSpPr>
        <p:spPr>
          <a:xfrm>
            <a:off x="5366656" y="4001869"/>
            <a:ext cx="3701143"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9DA548-737F-4143-889F-EE11B68422C2}"/>
              </a:ext>
            </a:extLst>
          </p:cNvPr>
          <p:cNvSpPr txBox="1"/>
          <p:nvPr/>
        </p:nvSpPr>
        <p:spPr>
          <a:xfrm>
            <a:off x="7620000" y="4337503"/>
            <a:ext cx="1600200" cy="646331"/>
          </a:xfrm>
          <a:prstGeom prst="rect">
            <a:avLst/>
          </a:prstGeom>
          <a:noFill/>
        </p:spPr>
        <p:txBody>
          <a:bodyPr wrap="square" rtlCol="0">
            <a:spAutoFit/>
          </a:bodyPr>
          <a:lstStyle/>
          <a:p>
            <a:r>
              <a:rPr lang="en-US" dirty="0">
                <a:solidFill>
                  <a:srgbClr val="FF0000"/>
                </a:solidFill>
              </a:rPr>
              <a:t>Compute the gradients</a:t>
            </a:r>
          </a:p>
        </p:txBody>
      </p:sp>
      <p:sp>
        <p:nvSpPr>
          <p:cNvPr id="12" name="Rectangle 11">
            <a:extLst>
              <a:ext uri="{FF2B5EF4-FFF2-40B4-BE49-F238E27FC236}">
                <a16:creationId xmlns:a16="http://schemas.microsoft.com/office/drawing/2014/main" id="{16255F80-5E61-6244-B052-021C3761217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3426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70</a:t>
            </a:fld>
            <a:endParaRPr lang="en-CA"/>
          </a:p>
        </p:txBody>
      </p:sp>
      <p:pic>
        <p:nvPicPr>
          <p:cNvPr id="6" name="Picture 5" descr="A close up of a logo&#13;&#10;&#13;&#10;Description automatically generated">
            <a:extLst>
              <a:ext uri="{FF2B5EF4-FFF2-40B4-BE49-F238E27FC236}">
                <a16:creationId xmlns:a16="http://schemas.microsoft.com/office/drawing/2014/main" id="{87B2B387-88E1-C84F-AE23-B9F4BF5A8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2432050"/>
            <a:ext cx="7437120" cy="2432558"/>
          </a:xfrm>
          <a:prstGeom prst="rect">
            <a:avLst/>
          </a:prstGeom>
        </p:spPr>
      </p:pic>
      <p:sp>
        <p:nvSpPr>
          <p:cNvPr id="7" name="TextBox 6">
            <a:extLst>
              <a:ext uri="{FF2B5EF4-FFF2-40B4-BE49-F238E27FC236}">
                <a16:creationId xmlns:a16="http://schemas.microsoft.com/office/drawing/2014/main" id="{DA72C544-5439-AA45-A349-BDB9E75166B4}"/>
              </a:ext>
            </a:extLst>
          </p:cNvPr>
          <p:cNvSpPr txBox="1"/>
          <p:nvPr/>
        </p:nvSpPr>
        <p:spPr>
          <a:xfrm>
            <a:off x="1207008" y="4864608"/>
            <a:ext cx="2157984"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Tree>
    <p:extLst>
      <p:ext uri="{BB962C8B-B14F-4D97-AF65-F5344CB8AC3E}">
        <p14:creationId xmlns:p14="http://schemas.microsoft.com/office/powerpoint/2010/main" val="1021334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71</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pic>
        <p:nvPicPr>
          <p:cNvPr id="5" name="Picture 4" descr="A close up of a logo&#13;&#10;&#13;&#10;Description automatically generated">
            <a:extLst>
              <a:ext uri="{FF2B5EF4-FFF2-40B4-BE49-F238E27FC236}">
                <a16:creationId xmlns:a16="http://schemas.microsoft.com/office/drawing/2014/main" id="{F719B320-468E-E244-89FD-D0D7F6546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008" y="2677668"/>
            <a:ext cx="5689600" cy="1905000"/>
          </a:xfrm>
          <a:prstGeom prst="rect">
            <a:avLst/>
          </a:prstGeom>
        </p:spPr>
      </p:pic>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3565957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29A08-CAA1-D447-9C83-2FC0506B8B11}"/>
              </a:ext>
            </a:extLst>
          </p:cNvPr>
          <p:cNvSpPr>
            <a:spLocks noGrp="1"/>
          </p:cNvSpPr>
          <p:nvPr>
            <p:ph type="title"/>
          </p:nvPr>
        </p:nvSpPr>
        <p:spPr/>
        <p:txBody>
          <a:bodyPr/>
          <a:lstStyle/>
          <a:p>
            <a:r>
              <a:rPr lang="en-US" dirty="0"/>
              <a:t>Stacked autoencoder training</a:t>
            </a:r>
          </a:p>
        </p:txBody>
      </p:sp>
      <p:sp>
        <p:nvSpPr>
          <p:cNvPr id="4" name="Slide Number Placeholder 3">
            <a:extLst>
              <a:ext uri="{FF2B5EF4-FFF2-40B4-BE49-F238E27FC236}">
                <a16:creationId xmlns:a16="http://schemas.microsoft.com/office/drawing/2014/main" id="{32A40073-A97A-F942-8214-A0330680F778}"/>
              </a:ext>
            </a:extLst>
          </p:cNvPr>
          <p:cNvSpPr>
            <a:spLocks noGrp="1"/>
          </p:cNvSpPr>
          <p:nvPr>
            <p:ph type="sldNum" sz="quarter" idx="12"/>
          </p:nvPr>
        </p:nvSpPr>
        <p:spPr/>
        <p:txBody>
          <a:bodyPr/>
          <a:lstStyle/>
          <a:p>
            <a:fld id="{9E7F3095-738A-4790-83C5-52C005F4D7A2}" type="slidenum">
              <a:rPr lang="en-CA" smtClean="0"/>
              <a:t>72</a:t>
            </a:fld>
            <a:endParaRPr lang="en-CA"/>
          </a:p>
        </p:txBody>
      </p:sp>
      <p:sp>
        <p:nvSpPr>
          <p:cNvPr id="7" name="TextBox 6">
            <a:extLst>
              <a:ext uri="{FF2B5EF4-FFF2-40B4-BE49-F238E27FC236}">
                <a16:creationId xmlns:a16="http://schemas.microsoft.com/office/drawing/2014/main" id="{DA72C544-5439-AA45-A349-BDB9E75166B4}"/>
              </a:ext>
            </a:extLst>
          </p:cNvPr>
          <p:cNvSpPr txBox="1"/>
          <p:nvPr/>
        </p:nvSpPr>
        <p:spPr>
          <a:xfrm>
            <a:off x="1258824" y="4582668"/>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24E6D136-0E69-1142-BD74-50BCAFF72237}"/>
              </a:ext>
            </a:extLst>
          </p:cNvPr>
          <p:cNvSpPr txBox="1"/>
          <p:nvPr/>
        </p:nvSpPr>
        <p:spPr>
          <a:xfrm>
            <a:off x="2398776" y="4952000"/>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pic>
        <p:nvPicPr>
          <p:cNvPr id="6" name="Picture 5">
            <a:extLst>
              <a:ext uri="{FF2B5EF4-FFF2-40B4-BE49-F238E27FC236}">
                <a16:creationId xmlns:a16="http://schemas.microsoft.com/office/drawing/2014/main" id="{0F7EF264-9624-B942-8505-A2BA9E5EF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96" y="2703616"/>
            <a:ext cx="5562600" cy="1930400"/>
          </a:xfrm>
          <a:prstGeom prst="rect">
            <a:avLst/>
          </a:prstGeom>
        </p:spPr>
      </p:pic>
      <p:sp>
        <p:nvSpPr>
          <p:cNvPr id="9" name="TextBox 8">
            <a:extLst>
              <a:ext uri="{FF2B5EF4-FFF2-40B4-BE49-F238E27FC236}">
                <a16:creationId xmlns:a16="http://schemas.microsoft.com/office/drawing/2014/main" id="{AFD24994-C241-F248-B1E0-844DA57F8888}"/>
              </a:ext>
            </a:extLst>
          </p:cNvPr>
          <p:cNvSpPr txBox="1"/>
          <p:nvPr/>
        </p:nvSpPr>
        <p:spPr>
          <a:xfrm>
            <a:off x="3538728" y="5321332"/>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Tree>
    <p:extLst>
      <p:ext uri="{BB962C8B-B14F-4D97-AF65-F5344CB8AC3E}">
        <p14:creationId xmlns:p14="http://schemas.microsoft.com/office/powerpoint/2010/main" val="2591193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D28D-EA1D-1549-87E4-E6551F73D534}"/>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799C6441-2FD4-6B46-944C-A14895E4111B}"/>
              </a:ext>
            </a:extLst>
          </p:cNvPr>
          <p:cNvSpPr>
            <a:spLocks noGrp="1"/>
          </p:cNvSpPr>
          <p:nvPr>
            <p:ph type="sldNum" sz="quarter" idx="12"/>
          </p:nvPr>
        </p:nvSpPr>
        <p:spPr/>
        <p:txBody>
          <a:bodyPr/>
          <a:lstStyle/>
          <a:p>
            <a:fld id="{9E7F3095-738A-4790-83C5-52C005F4D7A2}" type="slidenum">
              <a:rPr lang="en-CA" smtClean="0"/>
              <a:t>73</a:t>
            </a:fld>
            <a:endParaRPr lang="en-CA"/>
          </a:p>
        </p:txBody>
      </p:sp>
      <p:pic>
        <p:nvPicPr>
          <p:cNvPr id="6" name="Picture 5" descr="A close up of a logo&#13;&#10;&#13;&#10;Description automatically generated">
            <a:extLst>
              <a:ext uri="{FF2B5EF4-FFF2-40B4-BE49-F238E27FC236}">
                <a16:creationId xmlns:a16="http://schemas.microsoft.com/office/drawing/2014/main" id="{B965FE82-245B-7943-9C1D-F892A8D86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050" y="2804160"/>
            <a:ext cx="5803900" cy="1981200"/>
          </a:xfrm>
          <a:prstGeom prst="rect">
            <a:avLst/>
          </a:prstGeom>
        </p:spPr>
      </p:pic>
      <p:sp>
        <p:nvSpPr>
          <p:cNvPr id="7" name="TextBox 6">
            <a:extLst>
              <a:ext uri="{FF2B5EF4-FFF2-40B4-BE49-F238E27FC236}">
                <a16:creationId xmlns:a16="http://schemas.microsoft.com/office/drawing/2014/main" id="{AFE63015-D90A-F749-8EB4-72234FA5112B}"/>
              </a:ext>
            </a:extLst>
          </p:cNvPr>
          <p:cNvSpPr txBox="1"/>
          <p:nvPr/>
        </p:nvSpPr>
        <p:spPr>
          <a:xfrm>
            <a:off x="1862328" y="4785360"/>
            <a:ext cx="2103120" cy="369332"/>
          </a:xfrm>
          <a:prstGeom prst="rect">
            <a:avLst/>
          </a:prstGeom>
          <a:solidFill>
            <a:schemeClr val="accent2">
              <a:lumMod val="40000"/>
              <a:lumOff val="60000"/>
            </a:schemeClr>
          </a:solidFill>
        </p:spPr>
        <p:txBody>
          <a:bodyPr wrap="square" rtlCol="0">
            <a:spAutoFit/>
          </a:bodyPr>
          <a:lstStyle/>
          <a:p>
            <a:r>
              <a:rPr lang="en-US" dirty="0"/>
              <a:t>First train this layer</a:t>
            </a:r>
          </a:p>
        </p:txBody>
      </p:sp>
      <p:sp>
        <p:nvSpPr>
          <p:cNvPr id="8" name="TextBox 7">
            <a:extLst>
              <a:ext uri="{FF2B5EF4-FFF2-40B4-BE49-F238E27FC236}">
                <a16:creationId xmlns:a16="http://schemas.microsoft.com/office/drawing/2014/main" id="{8FCC4692-DA87-E940-96EF-74D6BA2445E3}"/>
              </a:ext>
            </a:extLst>
          </p:cNvPr>
          <p:cNvSpPr txBox="1"/>
          <p:nvPr/>
        </p:nvSpPr>
        <p:spPr>
          <a:xfrm>
            <a:off x="3002280" y="5154692"/>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9" name="TextBox 8">
            <a:extLst>
              <a:ext uri="{FF2B5EF4-FFF2-40B4-BE49-F238E27FC236}">
                <a16:creationId xmlns:a16="http://schemas.microsoft.com/office/drawing/2014/main" id="{C1D92743-4F10-044F-A97D-16A142FF1852}"/>
              </a:ext>
            </a:extLst>
          </p:cNvPr>
          <p:cNvSpPr txBox="1"/>
          <p:nvPr/>
        </p:nvSpPr>
        <p:spPr>
          <a:xfrm>
            <a:off x="4142232" y="5524024"/>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0" name="TextBox 9">
            <a:extLst>
              <a:ext uri="{FF2B5EF4-FFF2-40B4-BE49-F238E27FC236}">
                <a16:creationId xmlns:a16="http://schemas.microsoft.com/office/drawing/2014/main" id="{CFF57639-3C52-4941-8A68-EF08ABA5A92C}"/>
              </a:ext>
            </a:extLst>
          </p:cNvPr>
          <p:cNvSpPr txBox="1"/>
          <p:nvPr/>
        </p:nvSpPr>
        <p:spPr>
          <a:xfrm>
            <a:off x="5044440" y="5893356"/>
            <a:ext cx="2173224" cy="369332"/>
          </a:xfrm>
          <a:prstGeom prst="rect">
            <a:avLst/>
          </a:prstGeom>
          <a:solidFill>
            <a:schemeClr val="accent2">
              <a:lumMod val="40000"/>
              <a:lumOff val="60000"/>
            </a:schemeClr>
          </a:solidFill>
        </p:spPr>
        <p:txBody>
          <a:bodyPr wrap="square" rtlCol="0">
            <a:spAutoFit/>
          </a:bodyPr>
          <a:lstStyle/>
          <a:p>
            <a:r>
              <a:rPr lang="en-US" dirty="0"/>
              <a:t>Then train this layer</a:t>
            </a:r>
          </a:p>
        </p:txBody>
      </p:sp>
      <p:sp>
        <p:nvSpPr>
          <p:cNvPr id="11" name="TextBox 10">
            <a:extLst>
              <a:ext uri="{FF2B5EF4-FFF2-40B4-BE49-F238E27FC236}">
                <a16:creationId xmlns:a16="http://schemas.microsoft.com/office/drawing/2014/main" id="{C9502A94-548E-A74D-86F0-48210666F874}"/>
              </a:ext>
            </a:extLst>
          </p:cNvPr>
          <p:cNvSpPr txBox="1"/>
          <p:nvPr/>
        </p:nvSpPr>
        <p:spPr>
          <a:xfrm>
            <a:off x="6131052" y="6262688"/>
            <a:ext cx="2173224" cy="369332"/>
          </a:xfrm>
          <a:prstGeom prst="rect">
            <a:avLst/>
          </a:prstGeom>
          <a:solidFill>
            <a:schemeClr val="accent2">
              <a:lumMod val="40000"/>
              <a:lumOff val="60000"/>
            </a:schemeClr>
          </a:solidFill>
        </p:spPr>
        <p:txBody>
          <a:bodyPr wrap="square" rtlCol="0">
            <a:spAutoFit/>
          </a:bodyPr>
          <a:lstStyle/>
          <a:p>
            <a:r>
              <a:rPr lang="en-US" dirty="0"/>
              <a:t>and finally this layer</a:t>
            </a:r>
          </a:p>
        </p:txBody>
      </p:sp>
    </p:spTree>
    <p:extLst>
      <p:ext uri="{BB962C8B-B14F-4D97-AF65-F5344CB8AC3E}">
        <p14:creationId xmlns:p14="http://schemas.microsoft.com/office/powerpoint/2010/main" val="7821043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D466-D4FE-1343-9C2C-0BA689E22760}"/>
              </a:ext>
            </a:extLst>
          </p:cNvPr>
          <p:cNvSpPr>
            <a:spLocks noGrp="1"/>
          </p:cNvSpPr>
          <p:nvPr>
            <p:ph type="title"/>
          </p:nvPr>
        </p:nvSpPr>
        <p:spPr/>
        <p:txBody>
          <a:bodyPr>
            <a:normAutofit/>
          </a:bodyPr>
          <a:lstStyle/>
          <a:p>
            <a:r>
              <a:rPr lang="en-US" dirty="0"/>
              <a:t>Problem</a:t>
            </a:r>
          </a:p>
        </p:txBody>
      </p:sp>
      <p:sp>
        <p:nvSpPr>
          <p:cNvPr id="3" name="Content Placeholder 2">
            <a:extLst>
              <a:ext uri="{FF2B5EF4-FFF2-40B4-BE49-F238E27FC236}">
                <a16:creationId xmlns:a16="http://schemas.microsoft.com/office/drawing/2014/main" id="{E5E4A1D0-D77E-8F46-8333-8D31B35F68C4}"/>
              </a:ext>
            </a:extLst>
          </p:cNvPr>
          <p:cNvSpPr>
            <a:spLocks noGrp="1"/>
          </p:cNvSpPr>
          <p:nvPr>
            <p:ph idx="1"/>
          </p:nvPr>
        </p:nvSpPr>
        <p:spPr>
          <a:xfrm>
            <a:off x="628650" y="1825625"/>
            <a:ext cx="8314182" cy="4351338"/>
          </a:xfrm>
        </p:spPr>
        <p:txBody>
          <a:bodyPr/>
          <a:lstStyle/>
          <a:p>
            <a:pPr marL="0" indent="0">
              <a:buNone/>
            </a:pPr>
            <a:r>
              <a:rPr lang="en-US" dirty="0"/>
              <a:t>We want to prevent the layers from just learning the identity function and learn interesting features instead</a:t>
            </a:r>
          </a:p>
          <a:p>
            <a:pPr lvl="1"/>
            <a:r>
              <a:rPr lang="en-US" dirty="0"/>
              <a:t>Undercomplete - middle layer smaller than input</a:t>
            </a:r>
          </a:p>
          <a:p>
            <a:pPr lvl="1"/>
            <a:r>
              <a:rPr lang="en-US" dirty="0"/>
              <a:t>Sparsity - penalize hidden unit activations</a:t>
            </a:r>
          </a:p>
          <a:p>
            <a:pPr lvl="1"/>
            <a:r>
              <a:rPr lang="en-US" dirty="0"/>
              <a:t>Use regularization to keep most nodes at or near 0</a:t>
            </a:r>
          </a:p>
          <a:p>
            <a:pPr lvl="1"/>
            <a:r>
              <a:rPr lang="en-US" dirty="0"/>
              <a:t>Denoising - Stochastically corrupt training instance, but train encoder to decode uncorrupted instance</a:t>
            </a:r>
          </a:p>
          <a:p>
            <a:pPr lvl="1"/>
            <a:r>
              <a:rPr lang="en-US" dirty="0"/>
              <a:t>Contractive - force encoder to have small derivatives (stay on manifold)</a:t>
            </a:r>
          </a:p>
        </p:txBody>
      </p:sp>
      <p:sp>
        <p:nvSpPr>
          <p:cNvPr id="4" name="Slide Number Placeholder 3">
            <a:extLst>
              <a:ext uri="{FF2B5EF4-FFF2-40B4-BE49-F238E27FC236}">
                <a16:creationId xmlns:a16="http://schemas.microsoft.com/office/drawing/2014/main" id="{38D978CE-B9BC-D04C-B35B-87BDA837B7CE}"/>
              </a:ext>
            </a:extLst>
          </p:cNvPr>
          <p:cNvSpPr>
            <a:spLocks noGrp="1"/>
          </p:cNvSpPr>
          <p:nvPr>
            <p:ph type="sldNum" sz="quarter" idx="12"/>
          </p:nvPr>
        </p:nvSpPr>
        <p:spPr/>
        <p:txBody>
          <a:bodyPr/>
          <a:lstStyle/>
          <a:p>
            <a:fld id="{9E7F3095-738A-4790-83C5-52C005F4D7A2}" type="slidenum">
              <a:rPr lang="en-CA" smtClean="0"/>
              <a:t>74</a:t>
            </a:fld>
            <a:endParaRPr lang="en-CA"/>
          </a:p>
        </p:txBody>
      </p:sp>
    </p:spTree>
    <p:extLst>
      <p:ext uri="{BB962C8B-B14F-4D97-AF65-F5344CB8AC3E}">
        <p14:creationId xmlns:p14="http://schemas.microsoft.com/office/powerpoint/2010/main" val="413984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5E54C3-3E6B-8B4C-A719-D63B1636E70F}"/>
              </a:ext>
            </a:extLst>
          </p:cNvPr>
          <p:cNvPicPr>
            <a:picLocks noChangeAspect="1"/>
          </p:cNvPicPr>
          <p:nvPr/>
        </p:nvPicPr>
        <p:blipFill>
          <a:blip r:embed="rId2"/>
          <a:stretch>
            <a:fillRect/>
          </a:stretch>
        </p:blipFill>
        <p:spPr>
          <a:xfrm>
            <a:off x="537012" y="1447800"/>
            <a:ext cx="8606987" cy="4226076"/>
          </a:xfrm>
          <a:prstGeom prst="rect">
            <a:avLst/>
          </a:prstGeom>
        </p:spPr>
      </p:pic>
      <p:sp>
        <p:nvSpPr>
          <p:cNvPr id="8" name="Rectangle 7">
            <a:extLst>
              <a:ext uri="{FF2B5EF4-FFF2-40B4-BE49-F238E27FC236}">
                <a16:creationId xmlns:a16="http://schemas.microsoft.com/office/drawing/2014/main" id="{BDD059D2-95B4-F74F-A0A8-377CB6A55EFD}"/>
              </a:ext>
            </a:extLst>
          </p:cNvPr>
          <p:cNvSpPr/>
          <p:nvPr/>
        </p:nvSpPr>
        <p:spPr>
          <a:xfrm>
            <a:off x="5791200" y="2743200"/>
            <a:ext cx="2895600" cy="1219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D1D8E6-DC68-D744-B86C-C4F7798380E6}"/>
              </a:ext>
            </a:extLst>
          </p:cNvPr>
          <p:cNvSpPr txBox="1"/>
          <p:nvPr/>
        </p:nvSpPr>
        <p:spPr>
          <a:xfrm>
            <a:off x="3507005" y="2589234"/>
            <a:ext cx="2133600" cy="369332"/>
          </a:xfrm>
          <a:prstGeom prst="rect">
            <a:avLst/>
          </a:prstGeom>
          <a:noFill/>
        </p:spPr>
        <p:txBody>
          <a:bodyPr wrap="square" rtlCol="0">
            <a:spAutoFit/>
          </a:bodyPr>
          <a:lstStyle/>
          <a:p>
            <a:r>
              <a:rPr lang="en-US" dirty="0">
                <a:solidFill>
                  <a:srgbClr val="FF0000"/>
                </a:solidFill>
              </a:rPr>
              <a:t>Define variables</a:t>
            </a:r>
          </a:p>
        </p:txBody>
      </p:sp>
      <p:sp>
        <p:nvSpPr>
          <p:cNvPr id="10" name="Rectangle 9">
            <a:extLst>
              <a:ext uri="{FF2B5EF4-FFF2-40B4-BE49-F238E27FC236}">
                <a16:creationId xmlns:a16="http://schemas.microsoft.com/office/drawing/2014/main" id="{01EEFB86-45D6-7246-96C8-5B2AB3878030}"/>
              </a:ext>
            </a:extLst>
          </p:cNvPr>
          <p:cNvSpPr/>
          <p:nvPr/>
        </p:nvSpPr>
        <p:spPr>
          <a:xfrm>
            <a:off x="5791200" y="4659832"/>
            <a:ext cx="1447800" cy="265331"/>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0B7CA23-2455-3D4E-91D4-7280589CD7EC}"/>
              </a:ext>
            </a:extLst>
          </p:cNvPr>
          <p:cNvSpPr txBox="1"/>
          <p:nvPr/>
        </p:nvSpPr>
        <p:spPr>
          <a:xfrm>
            <a:off x="3276600" y="4469331"/>
            <a:ext cx="2364005" cy="646331"/>
          </a:xfrm>
          <a:prstGeom prst="rect">
            <a:avLst/>
          </a:prstGeom>
          <a:noFill/>
        </p:spPr>
        <p:txBody>
          <a:bodyPr wrap="square" rtlCol="0">
            <a:spAutoFit/>
          </a:bodyPr>
          <a:lstStyle/>
          <a:p>
            <a:r>
              <a:rPr lang="en-US" dirty="0">
                <a:solidFill>
                  <a:srgbClr val="FF0000"/>
                </a:solidFill>
              </a:rPr>
              <a:t>Compute the gradients in one call!</a:t>
            </a:r>
          </a:p>
        </p:txBody>
      </p:sp>
      <p:sp>
        <p:nvSpPr>
          <p:cNvPr id="12" name="Rectangle 11">
            <a:extLst>
              <a:ext uri="{FF2B5EF4-FFF2-40B4-BE49-F238E27FC236}">
                <a16:creationId xmlns:a16="http://schemas.microsoft.com/office/drawing/2014/main" id="{4B3426D6-9948-7C4B-8BC7-42CF483F9578}"/>
              </a:ext>
            </a:extLst>
          </p:cNvPr>
          <p:cNvSpPr/>
          <p:nvPr/>
        </p:nvSpPr>
        <p:spPr>
          <a:xfrm>
            <a:off x="5791200" y="3962400"/>
            <a:ext cx="2057400" cy="62048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A02B3C-FCC7-6B4C-91EE-A15D843EBF77}"/>
              </a:ext>
            </a:extLst>
          </p:cNvPr>
          <p:cNvSpPr txBox="1"/>
          <p:nvPr/>
        </p:nvSpPr>
        <p:spPr>
          <a:xfrm>
            <a:off x="3124200" y="3827093"/>
            <a:ext cx="2667000" cy="369332"/>
          </a:xfrm>
          <a:prstGeom prst="rect">
            <a:avLst/>
          </a:prstGeom>
          <a:noFill/>
        </p:spPr>
        <p:txBody>
          <a:bodyPr wrap="square" rtlCol="0">
            <a:spAutoFit/>
          </a:bodyPr>
          <a:lstStyle/>
          <a:p>
            <a:r>
              <a:rPr lang="en-US" dirty="0">
                <a:solidFill>
                  <a:srgbClr val="FF0000"/>
                </a:solidFill>
              </a:rPr>
              <a:t>Graph looks like </a:t>
            </a:r>
            <a:r>
              <a:rPr lang="en-US" dirty="0" err="1">
                <a:solidFill>
                  <a:srgbClr val="FF0000"/>
                </a:solidFill>
              </a:rPr>
              <a:t>numpy</a:t>
            </a:r>
            <a:endParaRPr lang="en-US" dirty="0">
              <a:solidFill>
                <a:srgbClr val="FF0000"/>
              </a:solidFill>
            </a:endParaRPr>
          </a:p>
        </p:txBody>
      </p:sp>
      <p:sp>
        <p:nvSpPr>
          <p:cNvPr id="15" name="Rectangle 14">
            <a:extLst>
              <a:ext uri="{FF2B5EF4-FFF2-40B4-BE49-F238E27FC236}">
                <a16:creationId xmlns:a16="http://schemas.microsoft.com/office/drawing/2014/main" id="{1E5CC86D-67A0-D644-B3E2-2EC85E4AFCA4}"/>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205057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4DC007-9C2F-5645-9362-A4EE3004AE60}"/>
              </a:ext>
            </a:extLst>
          </p:cNvPr>
          <p:cNvPicPr>
            <a:picLocks noChangeAspect="1"/>
          </p:cNvPicPr>
          <p:nvPr/>
        </p:nvPicPr>
        <p:blipFill>
          <a:blip r:embed="rId2"/>
          <a:stretch>
            <a:fillRect/>
          </a:stretch>
        </p:blipFill>
        <p:spPr>
          <a:xfrm>
            <a:off x="228600" y="1143000"/>
            <a:ext cx="8686800" cy="4352661"/>
          </a:xfrm>
          <a:prstGeom prst="rect">
            <a:avLst/>
          </a:prstGeom>
        </p:spPr>
      </p:pic>
      <p:sp>
        <p:nvSpPr>
          <p:cNvPr id="8" name="Rectangle 7">
            <a:extLst>
              <a:ext uri="{FF2B5EF4-FFF2-40B4-BE49-F238E27FC236}">
                <a16:creationId xmlns:a16="http://schemas.microsoft.com/office/drawing/2014/main" id="{FA902D6D-A434-C040-8625-380C17FEDB65}"/>
              </a:ext>
            </a:extLst>
          </p:cNvPr>
          <p:cNvSpPr/>
          <p:nvPr/>
        </p:nvSpPr>
        <p:spPr>
          <a:xfrm>
            <a:off x="4191000" y="6581001"/>
            <a:ext cx="4648200" cy="276999"/>
          </a:xfrm>
          <a:prstGeom prst="rect">
            <a:avLst/>
          </a:prstGeom>
        </p:spPr>
        <p:txBody>
          <a:bodyPr wrap="square">
            <a:spAutoFit/>
          </a:bodyPr>
          <a:lstStyle/>
          <a:p>
            <a:r>
              <a:rPr lang="en-US" sz="1200" dirty="0" err="1"/>
              <a:t>src</a:t>
            </a:r>
            <a:r>
              <a:rPr lang="en-US" sz="1200" dirty="0"/>
              <a:t>: Fei-Fei Li &amp; Justin Johnson &amp; Serena Yeung L, Stanford</a:t>
            </a:r>
          </a:p>
        </p:txBody>
      </p:sp>
    </p:spTree>
    <p:extLst>
      <p:ext uri="{BB962C8B-B14F-4D97-AF65-F5344CB8AC3E}">
        <p14:creationId xmlns:p14="http://schemas.microsoft.com/office/powerpoint/2010/main" val="16715837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45750</TotalTime>
  <Words>2482</Words>
  <Application>Microsoft Macintosh PowerPoint</Application>
  <PresentationFormat>On-screen Show (4:3)</PresentationFormat>
  <Paragraphs>484</Paragraphs>
  <Slides>74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74</vt:i4>
      </vt:variant>
    </vt:vector>
  </HeadingPairs>
  <TitlesOfParts>
    <vt:vector size="82" baseType="lpstr">
      <vt:lpstr>Arial</vt:lpstr>
      <vt:lpstr>Calibri</vt:lpstr>
      <vt:lpstr>Calibri Light</vt:lpstr>
      <vt:lpstr>Cambria Math</vt:lpstr>
      <vt:lpstr>Consolas</vt:lpstr>
      <vt:lpstr>Frutiger 55 Roman</vt:lpstr>
      <vt:lpstr>Office Theme</vt:lpstr>
      <vt:lpstr>1_Office Theme</vt:lpstr>
      <vt:lpstr>Deep learning for image Analytics; Convolutional Neural Networks</vt:lpstr>
      <vt:lpstr>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pytorch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 Layer</vt:lpstr>
      <vt:lpstr>PowerPoint Presentation</vt:lpstr>
      <vt:lpstr>PowerPoint Presentation</vt:lpstr>
      <vt:lpstr>Max Pooling layer</vt:lpstr>
      <vt:lpstr>Why do max-pooling?</vt:lpstr>
      <vt:lpstr>PowerPoint Presentation</vt:lpstr>
      <vt:lpstr>PowerPoint Presentation</vt:lpstr>
      <vt:lpstr>PowerPoint Presentation</vt:lpstr>
      <vt:lpstr>Convolutions mean applying filters to input</vt:lpstr>
      <vt:lpstr>PowerPoint Presentation</vt:lpstr>
      <vt:lpstr>CNNs: Where do we get the filters?</vt:lpstr>
      <vt:lpstr>CNNs: Where do we get the filters?</vt:lpstr>
      <vt:lpstr>Example of features in each layer</vt:lpstr>
      <vt:lpstr>PowerPoint Presentation</vt:lpstr>
      <vt:lpstr>PowerPoint Presentation</vt:lpstr>
      <vt:lpstr>PowerPoint Presentation</vt:lpstr>
      <vt:lpstr>PowerPoint Presentation</vt:lpstr>
      <vt:lpstr>Units in Layer 3 of a CNN for object recognition</vt:lpstr>
      <vt:lpstr>PowerPoint Presentation</vt:lpstr>
      <vt:lpstr>Units in Layer 5</vt:lpstr>
      <vt:lpstr>PowerPoint Presentation</vt:lpstr>
      <vt:lpstr>PowerPoint Presentation</vt:lpstr>
      <vt:lpstr>PowerPoint Presentation</vt:lpstr>
      <vt:lpstr>Today</vt:lpstr>
      <vt:lpstr>Today</vt:lpstr>
      <vt:lpstr>Understanding How Neural Networks See</vt:lpstr>
      <vt:lpstr>Example: Recognizing Faces</vt:lpstr>
      <vt:lpstr>What a celebrity looks like to a computer</vt:lpstr>
      <vt:lpstr>The Face Recognition Task</vt:lpstr>
      <vt:lpstr>First Attempt: 1-Nearest Neighbor</vt:lpstr>
      <vt:lpstr>What do we need to make this work?</vt:lpstr>
      <vt:lpstr>2nd attempt: A Simple Neural Network for Face Recognition</vt:lpstr>
      <vt:lpstr>Training a neural network</vt:lpstr>
      <vt:lpstr>Face recognition</vt:lpstr>
      <vt:lpstr>An interpretation</vt:lpstr>
      <vt:lpstr>Visualizing “Face templates”</vt:lpstr>
      <vt:lpstr>Introducing a hidden layer</vt:lpstr>
      <vt:lpstr>Why a hidden layer?</vt:lpstr>
      <vt:lpstr>Recap: face recognition for 6 actors</vt:lpstr>
      <vt:lpstr>Overfitting a one-hidden-layer ANN</vt:lpstr>
      <vt:lpstr>Going beyond global templates</vt:lpstr>
      <vt:lpstr>A Deep Network</vt:lpstr>
      <vt:lpstr>Deep Neural Networks as a Model of Computation</vt:lpstr>
      <vt:lpstr>Deep Neural Networks</vt:lpstr>
      <vt:lpstr>The Deep Learning Hypothesis</vt:lpstr>
      <vt:lpstr>Problems with Supervised Networks</vt:lpstr>
      <vt:lpstr>Purely Supervised Learning</vt:lpstr>
      <vt:lpstr>Semi-Supervised Learning</vt:lpstr>
      <vt:lpstr>Greedy Layer-wise Training</vt:lpstr>
      <vt:lpstr>Stacked autoencoder training</vt:lpstr>
      <vt:lpstr>Stacked autoencoder training</vt:lpstr>
      <vt:lpstr>Stacked autoencoder training</vt:lpstr>
      <vt:lpstr>PowerPoint Presentation</vt:lpstr>
      <vt:lpstr>Problem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INFX 575 Understanding How Neural Networks See</dc:title>
  <dc:creator>guerzhoy</dc:creator>
  <cp:lastModifiedBy>Bill Howe</cp:lastModifiedBy>
  <cp:revision>234</cp:revision>
  <dcterms:created xsi:type="dcterms:W3CDTF">2016-01-12T09:29:57Z</dcterms:created>
  <dcterms:modified xsi:type="dcterms:W3CDTF">2022-03-03T00:30:51Z</dcterms:modified>
</cp:coreProperties>
</file>